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43" r:id="rId3"/>
    <p:sldId id="364" r:id="rId4"/>
    <p:sldId id="366" r:id="rId5"/>
    <p:sldId id="370" r:id="rId6"/>
    <p:sldId id="371" r:id="rId7"/>
    <p:sldId id="372" r:id="rId8"/>
    <p:sldId id="362" r:id="rId9"/>
    <p:sldId id="363" r:id="rId10"/>
    <p:sldId id="357" r:id="rId11"/>
    <p:sldId id="345" r:id="rId12"/>
    <p:sldId id="354" r:id="rId13"/>
    <p:sldId id="355" r:id="rId14"/>
    <p:sldId id="356" r:id="rId15"/>
    <p:sldId id="359" r:id="rId16"/>
    <p:sldId id="349" r:id="rId17"/>
    <p:sldId id="350" r:id="rId18"/>
    <p:sldId id="351" r:id="rId19"/>
    <p:sldId id="358" r:id="rId20"/>
    <p:sldId id="346" r:id="rId21"/>
    <p:sldId id="375" r:id="rId22"/>
    <p:sldId id="374" r:id="rId23"/>
    <p:sldId id="373" r:id="rId24"/>
    <p:sldId id="365" r:id="rId25"/>
    <p:sldId id="386" r:id="rId26"/>
    <p:sldId id="379" r:id="rId27"/>
    <p:sldId id="389" r:id="rId28"/>
    <p:sldId id="390" r:id="rId29"/>
    <p:sldId id="391" r:id="rId30"/>
    <p:sldId id="392" r:id="rId31"/>
    <p:sldId id="393" r:id="rId32"/>
    <p:sldId id="378" r:id="rId33"/>
    <p:sldId id="377" r:id="rId34"/>
    <p:sldId id="376" r:id="rId35"/>
    <p:sldId id="344" r:id="rId36"/>
    <p:sldId id="380" r:id="rId37"/>
    <p:sldId id="381" r:id="rId38"/>
    <p:sldId id="382" r:id="rId39"/>
    <p:sldId id="367" r:id="rId40"/>
    <p:sldId id="368" r:id="rId41"/>
    <p:sldId id="383" r:id="rId42"/>
    <p:sldId id="387" r:id="rId43"/>
    <p:sldId id="388" r:id="rId44"/>
    <p:sldId id="384" r:id="rId45"/>
    <p:sldId id="385" r:id="rId46"/>
    <p:sldId id="360" r:id="rId47"/>
    <p:sldId id="318" r:id="rId48"/>
    <p:sldId id="394" r:id="rId49"/>
    <p:sldId id="395" r:id="rId50"/>
    <p:sldId id="396" r:id="rId51"/>
    <p:sldId id="30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42"/>
    <p:restoredTop sz="92913"/>
  </p:normalViewPr>
  <p:slideViewPr>
    <p:cSldViewPr snapToGrid="0" snapToObjects="1">
      <p:cViewPr>
        <p:scale>
          <a:sx n="60" d="100"/>
          <a:sy n="60" d="100"/>
        </p:scale>
        <p:origin x="816" y="15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AA6BE-589F-3F43-84A4-2E56ED296117}" type="datetimeFigureOut">
              <a:rPr lang="en-US" smtClean="0"/>
              <a:t>3/9/19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295E9-5CD6-7B49-AB07-24A8C0B61947}" type="slidenum">
              <a:rPr lang="en-US" smtClean="0"/>
              <a:t>‹#›</a:t>
            </a:fld>
            <a:endParaRPr lang="en-US"/>
          </a:p>
        </p:txBody>
      </p:sp>
    </p:spTree>
    <p:extLst>
      <p:ext uri="{BB962C8B-B14F-4D97-AF65-F5344CB8AC3E}">
        <p14:creationId xmlns:p14="http://schemas.microsoft.com/office/powerpoint/2010/main" val="177388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b-NO"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3/9/19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b-NO"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Drag picture to placeholder or click icon to add</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b-NO"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b-NO"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b-NO"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b-NO"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3/9/19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b-NO"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Drag picture to placeholder or click icon to add</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Drag picture to placeholder or click icon to add</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smtClean="0"/>
              <a:t>Drag picture to placeholder or click icon to add</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3/9/19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b-NO"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3/9/19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b-NO"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3/9/19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3/9/19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b-NO"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3/9/19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b-NO"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b-NO"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3/9/19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3/9/19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3/9/19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b-NO"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b-NO"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Drag picture to placeholder or click icon to add</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3/9/19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b-NO"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3/9/19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Ellen white </a:t>
            </a:r>
            <a:r>
              <a:rPr lang="en-US" dirty="0" smtClean="0"/>
              <a:t>I 2019</a:t>
            </a:r>
            <a:endParaRPr lang="en-US" dirty="0"/>
          </a:p>
        </p:txBody>
      </p:sp>
      <p:sp>
        <p:nvSpPr>
          <p:cNvPr id="3" name="Subtitle 2"/>
          <p:cNvSpPr>
            <a:spLocks noGrp="1"/>
          </p:cNvSpPr>
          <p:nvPr>
            <p:ph type="subTitle" idx="1"/>
          </p:nvPr>
        </p:nvSpPr>
        <p:spPr/>
        <p:txBody>
          <a:bodyPr/>
          <a:lstStyle/>
          <a:p>
            <a:r>
              <a:rPr lang="en-US" dirty="0" err="1" smtClean="0"/>
              <a:t>Hønefoss</a:t>
            </a:r>
            <a:r>
              <a:rPr lang="en-US" dirty="0" smtClean="0"/>
              <a:t> </a:t>
            </a:r>
            <a:r>
              <a:rPr lang="en-US" dirty="0" err="1" smtClean="0"/>
              <a:t>adventistkirke</a:t>
            </a:r>
            <a:r>
              <a:rPr lang="en-US" dirty="0" smtClean="0"/>
              <a:t>, mars 2019</a:t>
            </a:r>
            <a:endParaRPr lang="en-US" dirty="0"/>
          </a:p>
        </p:txBody>
      </p:sp>
    </p:spTree>
    <p:extLst>
      <p:ext uri="{BB962C8B-B14F-4D97-AF65-F5344CB8AC3E}">
        <p14:creationId xmlns:p14="http://schemas.microsoft.com/office/powerpoint/2010/main" val="3195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Påvirket av kultur?</a:t>
            </a:r>
            <a:br>
              <a:rPr lang="nb-NO" dirty="0" smtClean="0">
                <a:solidFill>
                  <a:schemeClr val="tx1"/>
                </a:solidFill>
                <a:ea typeface="Arial" charset="0"/>
                <a:cs typeface="Arial" charset="0"/>
              </a:rPr>
            </a:br>
            <a:endParaRPr lang="en-US" dirty="0">
              <a:ea typeface="Arial" charset="0"/>
              <a:cs typeface="Arial" charset="0"/>
            </a:endParaRPr>
          </a:p>
        </p:txBody>
      </p:sp>
      <p:sp>
        <p:nvSpPr>
          <p:cNvPr id="3" name="Subtitle 2"/>
          <p:cNvSpPr>
            <a:spLocks noGrp="1"/>
          </p:cNvSpPr>
          <p:nvPr>
            <p:ph type="subTitle" idx="1"/>
          </p:nvPr>
        </p:nvSpPr>
        <p:spPr/>
        <p:txBody>
          <a:bodyPr/>
          <a:lstStyle/>
          <a:p>
            <a:r>
              <a:rPr lang="en-US" dirty="0" smtClean="0"/>
              <a:t>Ellen white </a:t>
            </a:r>
            <a:r>
              <a:rPr lang="en-US" dirty="0" smtClean="0"/>
              <a:t>I 2019</a:t>
            </a:r>
            <a:endParaRPr lang="en-US" dirty="0"/>
          </a:p>
        </p:txBody>
      </p:sp>
    </p:spTree>
    <p:extLst>
      <p:ext uri="{BB962C8B-B14F-4D97-AF65-F5344CB8AC3E}">
        <p14:creationId xmlns:p14="http://schemas.microsoft.com/office/powerpoint/2010/main" val="1530929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Påvirket av kultur?</a:t>
            </a:r>
            <a:br>
              <a:rPr lang="nb-NO" dirty="0" smtClean="0">
                <a:solidFill>
                  <a:schemeClr val="tx1"/>
                </a:solidFill>
                <a:ea typeface="Arial" charset="0"/>
                <a:cs typeface="Arial" charset="0"/>
              </a:rPr>
            </a:br>
            <a:r>
              <a:rPr lang="en-US" dirty="0"/>
              <a:t> </a:t>
            </a:r>
            <a:r>
              <a:rPr lang="en-US" dirty="0" smtClean="0"/>
              <a:t>JA! </a:t>
            </a:r>
            <a:endParaRPr lang="en-US" dirty="0">
              <a:ea typeface="Arial" charset="0"/>
              <a:cs typeface="Arial" charset="0"/>
            </a:endParaRPr>
          </a:p>
        </p:txBody>
      </p:sp>
      <p:sp>
        <p:nvSpPr>
          <p:cNvPr id="3" name="Subtitle 2"/>
          <p:cNvSpPr>
            <a:spLocks noGrp="1"/>
          </p:cNvSpPr>
          <p:nvPr>
            <p:ph type="subTitle" idx="1"/>
          </p:nvPr>
        </p:nvSpPr>
        <p:spPr/>
        <p:txBody>
          <a:bodyPr/>
          <a:lstStyle/>
          <a:p>
            <a:r>
              <a:rPr lang="en-US" dirty="0"/>
              <a:t>Ellen white I 2019</a:t>
            </a:r>
            <a:endParaRPr lang="en-US" dirty="0"/>
          </a:p>
        </p:txBody>
      </p:sp>
    </p:spTree>
    <p:extLst>
      <p:ext uri="{BB962C8B-B14F-4D97-AF65-F5344CB8AC3E}">
        <p14:creationId xmlns:p14="http://schemas.microsoft.com/office/powerpoint/2010/main" val="40834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It is the nicest and most important work that ever yet was done to touch the wrongs of another.</a:t>
            </a:r>
            <a:r>
              <a:rPr lang="en-US" sz="3600" dirty="0"/>
              <a:t> </a:t>
            </a:r>
            <a:endParaRPr lang="en-US" sz="3400" dirty="0"/>
          </a:p>
        </p:txBody>
      </p:sp>
      <p:sp>
        <p:nvSpPr>
          <p:cNvPr id="3" name="Text Placeholder 2"/>
          <p:cNvSpPr>
            <a:spLocks noGrp="1"/>
          </p:cNvSpPr>
          <p:nvPr>
            <p:ph type="body" sz="half" idx="13"/>
          </p:nvPr>
        </p:nvSpPr>
        <p:spPr/>
        <p:txBody>
          <a:bodyPr>
            <a:noAutofit/>
          </a:bodyPr>
          <a:lstStyle/>
          <a:p>
            <a:r>
              <a:rPr lang="en-US" sz="2800" dirty="0" smtClean="0"/>
              <a:t>1T 166.1</a:t>
            </a:r>
            <a:endParaRPr lang="en-US" sz="2800" dirty="0"/>
          </a:p>
        </p:txBody>
      </p:sp>
      <p:sp>
        <p:nvSpPr>
          <p:cNvPr id="4" name="Text Placeholder 3"/>
          <p:cNvSpPr>
            <a:spLocks noGrp="1"/>
          </p:cNvSpPr>
          <p:nvPr>
            <p:ph type="body" sz="half" idx="2"/>
          </p:nvPr>
        </p:nvSpPr>
        <p:spPr/>
        <p:txBody>
          <a:bodyPr>
            <a:normAutofit/>
          </a:bodyPr>
          <a:lstStyle/>
          <a:p>
            <a:r>
              <a:rPr lang="en-US" sz="3600" dirty="0" smtClean="0"/>
              <a:t>Nice = </a:t>
            </a:r>
            <a:r>
              <a:rPr lang="en-US" sz="3600" dirty="0" err="1" smtClean="0"/>
              <a:t>Hyggelig</a:t>
            </a:r>
            <a:r>
              <a:rPr lang="en-US" sz="3600" dirty="0" smtClean="0"/>
              <a:t>, </a:t>
            </a:r>
            <a:r>
              <a:rPr lang="en-US" sz="3600" dirty="0" err="1" smtClean="0"/>
              <a:t>Tilfredsstillende</a:t>
            </a:r>
            <a:endParaRPr lang="en-US" sz="3600" dirty="0"/>
          </a:p>
        </p:txBody>
      </p:sp>
    </p:spTree>
    <p:extLst>
      <p:ext uri="{BB962C8B-B14F-4D97-AF65-F5344CB8AC3E}">
        <p14:creationId xmlns:p14="http://schemas.microsoft.com/office/powerpoint/2010/main" val="142526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Little did the gay, thoughtless youth, as he went out from his father’s gate, dream of the ache and longing left in that father’s heart. When he danced and feasted with his wild companions, little did he think of the shadow that had fallen on his home</a:t>
            </a:r>
            <a:r>
              <a:rPr lang="en-US" sz="3600" dirty="0"/>
              <a:t>. </a:t>
            </a:r>
            <a:endParaRPr lang="en-US" sz="3400" dirty="0"/>
          </a:p>
        </p:txBody>
      </p:sp>
      <p:sp>
        <p:nvSpPr>
          <p:cNvPr id="3" name="Text Placeholder 2"/>
          <p:cNvSpPr>
            <a:spLocks noGrp="1"/>
          </p:cNvSpPr>
          <p:nvPr>
            <p:ph type="body" sz="half" idx="13"/>
          </p:nvPr>
        </p:nvSpPr>
        <p:spPr/>
        <p:txBody>
          <a:bodyPr>
            <a:noAutofit/>
          </a:bodyPr>
          <a:lstStyle/>
          <a:p>
            <a:r>
              <a:rPr lang="en-US" sz="2800" dirty="0" err="1" smtClean="0"/>
              <a:t>Csa</a:t>
            </a:r>
            <a:r>
              <a:rPr lang="en-US" sz="2800" dirty="0" smtClean="0"/>
              <a:t> 13.2 </a:t>
            </a:r>
            <a:endParaRPr lang="en-US" sz="2800" dirty="0"/>
          </a:p>
        </p:txBody>
      </p:sp>
      <p:sp>
        <p:nvSpPr>
          <p:cNvPr id="4" name="Text Placeholder 3"/>
          <p:cNvSpPr>
            <a:spLocks noGrp="1"/>
          </p:cNvSpPr>
          <p:nvPr>
            <p:ph type="body" sz="half" idx="2"/>
          </p:nvPr>
        </p:nvSpPr>
        <p:spPr/>
        <p:txBody>
          <a:bodyPr>
            <a:normAutofit/>
          </a:bodyPr>
          <a:lstStyle/>
          <a:p>
            <a:r>
              <a:rPr lang="en-US" sz="3600" dirty="0" smtClean="0"/>
              <a:t>Gay </a:t>
            </a:r>
            <a:endParaRPr lang="en-US" sz="3600" dirty="0"/>
          </a:p>
        </p:txBody>
      </p:sp>
    </p:spTree>
    <p:extLst>
      <p:ext uri="{BB962C8B-B14F-4D97-AF65-F5344CB8AC3E}">
        <p14:creationId xmlns:p14="http://schemas.microsoft.com/office/powerpoint/2010/main" val="315187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disciples prayed with intense earnestness for a fitness to meet men and </a:t>
            </a:r>
            <a:r>
              <a:rPr lang="en-US" sz="3600" dirty="0">
                <a:solidFill>
                  <a:schemeClr val="tx1"/>
                </a:solidFill>
              </a:rPr>
              <a:t>in their daily intercourse</a:t>
            </a:r>
            <a:r>
              <a:rPr lang="en-US" sz="3600" dirty="0"/>
              <a:t> to speak words that would lead sinners to Christ. </a:t>
            </a:r>
            <a:endParaRPr lang="en-US" sz="3400" dirty="0"/>
          </a:p>
        </p:txBody>
      </p:sp>
      <p:sp>
        <p:nvSpPr>
          <p:cNvPr id="3" name="Text Placeholder 2"/>
          <p:cNvSpPr>
            <a:spLocks noGrp="1"/>
          </p:cNvSpPr>
          <p:nvPr>
            <p:ph type="body" sz="half" idx="13"/>
          </p:nvPr>
        </p:nvSpPr>
        <p:spPr/>
        <p:txBody>
          <a:bodyPr>
            <a:noAutofit/>
          </a:bodyPr>
          <a:lstStyle/>
          <a:p>
            <a:r>
              <a:rPr lang="en-US" sz="2800" dirty="0" smtClean="0"/>
              <a:t>AA 37</a:t>
            </a:r>
            <a:endParaRPr lang="en-US" sz="2800" dirty="0"/>
          </a:p>
        </p:txBody>
      </p:sp>
      <p:sp>
        <p:nvSpPr>
          <p:cNvPr id="4" name="Text Placeholder 3"/>
          <p:cNvSpPr>
            <a:spLocks noGrp="1"/>
          </p:cNvSpPr>
          <p:nvPr>
            <p:ph type="body" sz="half" idx="2"/>
          </p:nvPr>
        </p:nvSpPr>
        <p:spPr/>
        <p:txBody>
          <a:bodyPr>
            <a:normAutofit/>
          </a:bodyPr>
          <a:lstStyle/>
          <a:p>
            <a:r>
              <a:rPr lang="en-US" sz="3600" dirty="0" smtClean="0"/>
              <a:t>Intercourse = </a:t>
            </a:r>
            <a:r>
              <a:rPr lang="en-US" sz="3600" dirty="0" err="1" smtClean="0"/>
              <a:t>Samleie</a:t>
            </a:r>
            <a:endParaRPr lang="en-US" sz="3600" dirty="0"/>
          </a:p>
        </p:txBody>
      </p:sp>
    </p:spTree>
    <p:extLst>
      <p:ext uri="{BB962C8B-B14F-4D97-AF65-F5344CB8AC3E}">
        <p14:creationId xmlns:p14="http://schemas.microsoft.com/office/powerpoint/2010/main" val="170089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betydningen</a:t>
            </a:r>
            <a:endParaRPr lang="en-US" dirty="0"/>
          </a:p>
        </p:txBody>
      </p:sp>
      <p:sp>
        <p:nvSpPr>
          <p:cNvPr id="3" name="Content Placeholder 2"/>
          <p:cNvSpPr>
            <a:spLocks noGrp="1"/>
          </p:cNvSpPr>
          <p:nvPr>
            <p:ph sz="quarter" idx="13"/>
          </p:nvPr>
        </p:nvSpPr>
        <p:spPr/>
        <p:txBody>
          <a:bodyPr>
            <a:normAutofit fontScale="92500" lnSpcReduction="10000"/>
          </a:bodyPr>
          <a:lstStyle/>
          <a:p>
            <a:pPr marL="0" lvl="0" indent="0">
              <a:buNone/>
            </a:pPr>
            <a:r>
              <a:rPr lang="en-US" sz="3300" dirty="0" smtClean="0"/>
              <a:t>Nicest = </a:t>
            </a:r>
            <a:r>
              <a:rPr lang="nb-NO" sz="3300" dirty="0">
                <a:solidFill>
                  <a:srgbClr val="C00000"/>
                </a:solidFill>
              </a:rPr>
              <a:t>Noe som krever stor presisjon og sensitiv dømmekraft </a:t>
            </a:r>
            <a:r>
              <a:rPr lang="en-US" sz="3300" dirty="0">
                <a:solidFill>
                  <a:srgbClr val="C00000"/>
                </a:solidFill>
              </a:rPr>
              <a:t>  </a:t>
            </a:r>
          </a:p>
          <a:p>
            <a:pPr marL="0" indent="0">
              <a:lnSpc>
                <a:spcPct val="130000"/>
              </a:lnSpc>
              <a:buNone/>
            </a:pPr>
            <a:r>
              <a:rPr lang="en-US" sz="3300" dirty="0" smtClean="0"/>
              <a:t>Gay = </a:t>
            </a:r>
            <a:r>
              <a:rPr lang="en-US" sz="3300" dirty="0" err="1">
                <a:solidFill>
                  <a:srgbClr val="C00000"/>
                </a:solidFill>
              </a:rPr>
              <a:t>Munter</a:t>
            </a:r>
            <a:r>
              <a:rPr lang="en-US" sz="3300" dirty="0">
                <a:solidFill>
                  <a:srgbClr val="C00000"/>
                </a:solidFill>
              </a:rPr>
              <a:t>, </a:t>
            </a:r>
            <a:r>
              <a:rPr lang="en-US" sz="3300" dirty="0" err="1">
                <a:solidFill>
                  <a:srgbClr val="C00000"/>
                </a:solidFill>
              </a:rPr>
              <a:t>livlig</a:t>
            </a:r>
            <a:r>
              <a:rPr lang="en-US" sz="3300" dirty="0">
                <a:solidFill>
                  <a:srgbClr val="C00000"/>
                </a:solidFill>
              </a:rPr>
              <a:t>, glad, </a:t>
            </a:r>
            <a:r>
              <a:rPr lang="en-US" sz="3300" dirty="0" err="1">
                <a:solidFill>
                  <a:srgbClr val="C00000"/>
                </a:solidFill>
              </a:rPr>
              <a:t>bekymringsløs</a:t>
            </a:r>
            <a:r>
              <a:rPr lang="en-US" sz="3300" dirty="0">
                <a:solidFill>
                  <a:srgbClr val="C00000"/>
                </a:solidFill>
              </a:rPr>
              <a:t> </a:t>
            </a:r>
            <a:r>
              <a:rPr lang="en-US" sz="3300" dirty="0" err="1">
                <a:solidFill>
                  <a:srgbClr val="C00000"/>
                </a:solidFill>
              </a:rPr>
              <a:t>glede</a:t>
            </a:r>
            <a:r>
              <a:rPr lang="en-US" sz="3300" dirty="0">
                <a:solidFill>
                  <a:srgbClr val="C00000"/>
                </a:solidFill>
              </a:rPr>
              <a:t> </a:t>
            </a:r>
          </a:p>
          <a:p>
            <a:pPr marL="0" lvl="0" indent="0">
              <a:lnSpc>
                <a:spcPct val="140000"/>
              </a:lnSpc>
              <a:buNone/>
            </a:pPr>
            <a:r>
              <a:rPr lang="en-US" sz="3300" dirty="0" smtClean="0"/>
              <a:t>Intercourse = </a:t>
            </a:r>
            <a:r>
              <a:rPr lang="en-US" sz="3300" dirty="0" err="1">
                <a:solidFill>
                  <a:srgbClr val="C00000"/>
                </a:solidFill>
              </a:rPr>
              <a:t>kommunikasjon</a:t>
            </a:r>
            <a:r>
              <a:rPr lang="en-US" sz="3300" dirty="0">
                <a:solidFill>
                  <a:srgbClr val="C00000"/>
                </a:solidFill>
              </a:rPr>
              <a:t>, </a:t>
            </a:r>
            <a:r>
              <a:rPr lang="en-US" sz="3300" dirty="0" err="1">
                <a:solidFill>
                  <a:srgbClr val="C00000"/>
                </a:solidFill>
              </a:rPr>
              <a:t>nært</a:t>
            </a:r>
            <a:r>
              <a:rPr lang="en-US" sz="3300" dirty="0">
                <a:solidFill>
                  <a:srgbClr val="C00000"/>
                </a:solidFill>
              </a:rPr>
              <a:t> </a:t>
            </a:r>
            <a:r>
              <a:rPr lang="en-US" sz="3300" dirty="0" err="1">
                <a:solidFill>
                  <a:srgbClr val="C00000"/>
                </a:solidFill>
              </a:rPr>
              <a:t>forhold</a:t>
            </a:r>
            <a:r>
              <a:rPr lang="en-US" sz="3300" dirty="0">
                <a:solidFill>
                  <a:srgbClr val="C00000"/>
                </a:solidFill>
              </a:rPr>
              <a:t> </a:t>
            </a:r>
            <a:r>
              <a:rPr lang="en-US" sz="3300" dirty="0" err="1">
                <a:solidFill>
                  <a:srgbClr val="C00000"/>
                </a:solidFill>
              </a:rPr>
              <a:t>mellom</a:t>
            </a:r>
            <a:r>
              <a:rPr lang="en-US" sz="3300" dirty="0">
                <a:solidFill>
                  <a:srgbClr val="C00000"/>
                </a:solidFill>
              </a:rPr>
              <a:t> </a:t>
            </a:r>
            <a:r>
              <a:rPr lang="en-US" sz="3300" dirty="0" err="1">
                <a:solidFill>
                  <a:srgbClr val="C00000"/>
                </a:solidFill>
              </a:rPr>
              <a:t>mennesker</a:t>
            </a:r>
            <a:r>
              <a:rPr lang="en-US" sz="3300" dirty="0">
                <a:solidFill>
                  <a:srgbClr val="C00000"/>
                </a:solidFill>
              </a:rPr>
              <a:t> </a:t>
            </a:r>
            <a:r>
              <a:rPr lang="en-US" sz="3300" dirty="0" err="1">
                <a:solidFill>
                  <a:srgbClr val="C00000"/>
                </a:solidFill>
              </a:rPr>
              <a:t>og</a:t>
            </a:r>
            <a:r>
              <a:rPr lang="en-US" sz="3300" dirty="0">
                <a:solidFill>
                  <a:srgbClr val="C00000"/>
                </a:solidFill>
              </a:rPr>
              <a:t> </a:t>
            </a:r>
            <a:r>
              <a:rPr lang="en-US" sz="3300" dirty="0" err="1">
                <a:solidFill>
                  <a:srgbClr val="C00000"/>
                </a:solidFill>
              </a:rPr>
              <a:t>grupper</a:t>
            </a:r>
            <a:endParaRPr lang="en-US" sz="3300" dirty="0">
              <a:solidFill>
                <a:srgbClr val="C00000"/>
              </a:solidFill>
            </a:endParaRPr>
          </a:p>
          <a:p>
            <a:endParaRPr lang="en-US" sz="3300" dirty="0"/>
          </a:p>
        </p:txBody>
      </p:sp>
    </p:spTree>
    <p:extLst>
      <p:ext uri="{BB962C8B-B14F-4D97-AF65-F5344CB8AC3E}">
        <p14:creationId xmlns:p14="http://schemas.microsoft.com/office/powerpoint/2010/main" val="18675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b="1" dirty="0"/>
              <a:t>Og hvis jentene til gjengjeld, kunne </a:t>
            </a:r>
            <a:r>
              <a:rPr lang="nb-NO" sz="3600" b="1" dirty="0">
                <a:solidFill>
                  <a:schemeClr val="tx1"/>
                </a:solidFill>
              </a:rPr>
              <a:t>lære å klargjøre og kjøre en hest</a:t>
            </a:r>
            <a:r>
              <a:rPr lang="nb-NO" sz="3600" b="1" dirty="0"/>
              <a:t>, og å bruke sag og hammer så vel som rive og hakke, ville de bli bedre i stand til å møte livets nødsituasjoner.</a:t>
            </a:r>
            <a:endParaRPr lang="en-US" sz="3400" dirty="0"/>
          </a:p>
        </p:txBody>
      </p:sp>
      <p:sp>
        <p:nvSpPr>
          <p:cNvPr id="3" name="Text Placeholder 2"/>
          <p:cNvSpPr>
            <a:spLocks noGrp="1"/>
          </p:cNvSpPr>
          <p:nvPr>
            <p:ph type="body" sz="half" idx="13"/>
          </p:nvPr>
        </p:nvSpPr>
        <p:spPr/>
        <p:txBody>
          <a:bodyPr>
            <a:noAutofit/>
          </a:bodyPr>
          <a:lstStyle/>
          <a:p>
            <a:r>
              <a:rPr lang="en-US" sz="2800" dirty="0" smtClean="0"/>
              <a:t>EGW, </a:t>
            </a:r>
            <a:r>
              <a:rPr lang="en-US" sz="2800" dirty="0" err="1" smtClean="0"/>
              <a:t>Utdanning</a:t>
            </a:r>
            <a:r>
              <a:rPr lang="en-US" sz="2800" dirty="0" smtClean="0"/>
              <a:t> for </a:t>
            </a:r>
            <a:r>
              <a:rPr lang="en-US" sz="2800" dirty="0" err="1" smtClean="0"/>
              <a:t>livet</a:t>
            </a:r>
            <a:r>
              <a:rPr lang="en-US" sz="2800" dirty="0" smtClean="0"/>
              <a:t>, 116 (216</a:t>
            </a:r>
            <a:r>
              <a:rPr lang="en-US" sz="2800" dirty="0" smtClean="0"/>
              <a:t>)</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734750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b="1" dirty="0"/>
              <a:t>Og hvis jentene til gjengjeld, kunne </a:t>
            </a:r>
            <a:r>
              <a:rPr lang="nb-NO" sz="3600" b="1" dirty="0">
                <a:solidFill>
                  <a:schemeClr val="tx1"/>
                </a:solidFill>
              </a:rPr>
              <a:t>lære å klargjøre og kjøre en hest</a:t>
            </a:r>
            <a:r>
              <a:rPr lang="nb-NO" sz="3600" b="1" dirty="0"/>
              <a:t>, og å bruke sag og hammer så vel som rive og hakke, ville de bli bedre i stand til </a:t>
            </a:r>
            <a:r>
              <a:rPr lang="nb-NO" sz="3600" b="1" dirty="0">
                <a:solidFill>
                  <a:schemeClr val="tx1"/>
                </a:solidFill>
              </a:rPr>
              <a:t>å møte livets nødsituasjoner</a:t>
            </a:r>
            <a:r>
              <a:rPr lang="nb-NO" sz="3600" b="1" dirty="0"/>
              <a:t>.</a:t>
            </a:r>
            <a:endParaRPr lang="en-US" sz="3400" dirty="0"/>
          </a:p>
        </p:txBody>
      </p:sp>
      <p:sp>
        <p:nvSpPr>
          <p:cNvPr id="3" name="Text Placeholder 2"/>
          <p:cNvSpPr>
            <a:spLocks noGrp="1"/>
          </p:cNvSpPr>
          <p:nvPr>
            <p:ph type="body" sz="half" idx="13"/>
          </p:nvPr>
        </p:nvSpPr>
        <p:spPr/>
        <p:txBody>
          <a:bodyPr>
            <a:noAutofit/>
          </a:bodyPr>
          <a:lstStyle/>
          <a:p>
            <a:r>
              <a:rPr lang="en-US" sz="2800" dirty="0" smtClean="0"/>
              <a:t>EGW, </a:t>
            </a:r>
            <a:r>
              <a:rPr lang="en-US" sz="2800" dirty="0" err="1" smtClean="0"/>
              <a:t>Utdanning</a:t>
            </a:r>
            <a:r>
              <a:rPr lang="en-US" sz="2800" dirty="0" smtClean="0"/>
              <a:t> for </a:t>
            </a:r>
            <a:r>
              <a:rPr lang="en-US" sz="2800" dirty="0" err="1" smtClean="0"/>
              <a:t>livet</a:t>
            </a:r>
            <a:r>
              <a:rPr lang="en-US" sz="2800" dirty="0" smtClean="0"/>
              <a:t>, 116 (216</a:t>
            </a:r>
            <a:r>
              <a:rPr lang="en-US" sz="2800" dirty="0" smtClean="0"/>
              <a:t>)</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642647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981371"/>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61685"/>
            <a:ext cx="10287000" cy="6858000"/>
          </a:xfrm>
          <a:prstGeom prst="rect">
            <a:avLst/>
          </a:prstGeom>
        </p:spPr>
      </p:pic>
    </p:spTree>
    <p:extLst>
      <p:ext uri="{BB962C8B-B14F-4D97-AF65-F5344CB8AC3E}">
        <p14:creationId xmlns:p14="http://schemas.microsoft.com/office/powerpoint/2010/main" val="105792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Påvirket av kultur?</a:t>
            </a:r>
            <a:r>
              <a:rPr lang="nb-NO" smtClean="0">
                <a:solidFill>
                  <a:schemeClr val="tx1"/>
                </a:solidFill>
                <a:ea typeface="Arial" charset="0"/>
                <a:cs typeface="Arial" charset="0"/>
              </a:rPr>
              <a:t/>
            </a:r>
            <a:br>
              <a:rPr lang="nb-NO" smtClean="0">
                <a:solidFill>
                  <a:schemeClr val="tx1"/>
                </a:solidFill>
                <a:ea typeface="Arial" charset="0"/>
                <a:cs typeface="Arial" charset="0"/>
              </a:rPr>
            </a:br>
            <a:endParaRPr lang="en-US" dirty="0">
              <a:ea typeface="Arial" charset="0"/>
              <a:cs typeface="Arial" charset="0"/>
            </a:endParaRPr>
          </a:p>
        </p:txBody>
      </p:sp>
      <p:sp>
        <p:nvSpPr>
          <p:cNvPr id="3" name="Subtitle 2"/>
          <p:cNvSpPr>
            <a:spLocks noGrp="1"/>
          </p:cNvSpPr>
          <p:nvPr>
            <p:ph type="subTitle" idx="1"/>
          </p:nvPr>
        </p:nvSpPr>
        <p:spPr/>
        <p:txBody>
          <a:bodyPr/>
          <a:lstStyle/>
          <a:p>
            <a:r>
              <a:rPr lang="en-US" dirty="0"/>
              <a:t>Ellen white I 2019</a:t>
            </a:r>
            <a:endParaRPr lang="en-US" dirty="0"/>
          </a:p>
        </p:txBody>
      </p:sp>
    </p:spTree>
    <p:extLst>
      <p:ext uri="{BB962C8B-B14F-4D97-AF65-F5344CB8AC3E}">
        <p14:creationId xmlns:p14="http://schemas.microsoft.com/office/powerpoint/2010/main" val="77028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5400" dirty="0" smtClean="0"/>
              <a:t>Utslokk </a:t>
            </a:r>
            <a:r>
              <a:rPr lang="nb-NO" sz="5400" dirty="0"/>
              <a:t>ikke Ånden! </a:t>
            </a:r>
            <a:r>
              <a:rPr lang="nb-NO" sz="5400" dirty="0" smtClean="0"/>
              <a:t>Forakt </a:t>
            </a:r>
            <a:r>
              <a:rPr lang="nb-NO" sz="5400" dirty="0"/>
              <a:t>ikke profetisk tale, </a:t>
            </a:r>
            <a:r>
              <a:rPr lang="nb-NO" sz="5400" dirty="0" smtClean="0"/>
              <a:t>men </a:t>
            </a:r>
            <a:r>
              <a:rPr lang="nb-NO" sz="5400" dirty="0"/>
              <a:t>prøv alt, hold fast på det gode</a:t>
            </a:r>
            <a:r>
              <a:rPr lang="nb-NO" sz="5400" dirty="0" smtClean="0"/>
              <a:t>. </a:t>
            </a:r>
            <a:endParaRPr lang="en-US" sz="5400" dirty="0"/>
          </a:p>
        </p:txBody>
      </p:sp>
      <p:sp>
        <p:nvSpPr>
          <p:cNvPr id="3" name="Text Placeholder 2"/>
          <p:cNvSpPr>
            <a:spLocks noGrp="1"/>
          </p:cNvSpPr>
          <p:nvPr>
            <p:ph type="body" sz="half" idx="13"/>
          </p:nvPr>
        </p:nvSpPr>
        <p:spPr/>
        <p:txBody>
          <a:bodyPr>
            <a:noAutofit/>
          </a:bodyPr>
          <a:lstStyle/>
          <a:p>
            <a:r>
              <a:rPr lang="en-US" sz="2800" dirty="0" smtClean="0"/>
              <a:t>1 Tess 5:19-21</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240860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Påvirket av kultur?</a:t>
            </a:r>
            <a:br>
              <a:rPr lang="nb-NO" dirty="0" smtClean="0">
                <a:solidFill>
                  <a:schemeClr val="tx1"/>
                </a:solidFill>
                <a:ea typeface="Arial" charset="0"/>
                <a:cs typeface="Arial" charset="0"/>
              </a:rPr>
            </a:br>
            <a:r>
              <a:rPr lang="en-US" dirty="0"/>
              <a:t> </a:t>
            </a:r>
            <a:r>
              <a:rPr lang="en-US" dirty="0" smtClean="0"/>
              <a:t>NEI!</a:t>
            </a:r>
            <a:endParaRPr lang="en-US" dirty="0">
              <a:solidFill>
                <a:srgbClr val="FF0000"/>
              </a:solidFill>
              <a:ea typeface="Arial" charset="0"/>
              <a:cs typeface="Arial" charset="0"/>
            </a:endParaRPr>
          </a:p>
        </p:txBody>
      </p:sp>
      <p:sp>
        <p:nvSpPr>
          <p:cNvPr id="3" name="Subtitle 2"/>
          <p:cNvSpPr>
            <a:spLocks noGrp="1"/>
          </p:cNvSpPr>
          <p:nvPr>
            <p:ph type="subTitle" idx="1"/>
          </p:nvPr>
        </p:nvSpPr>
        <p:spPr/>
        <p:txBody>
          <a:bodyPr/>
          <a:lstStyle/>
          <a:p>
            <a:r>
              <a:rPr lang="en-US" dirty="0"/>
              <a:t>Ellen white I 2019</a:t>
            </a:r>
            <a:endParaRPr lang="en-US" dirty="0"/>
          </a:p>
        </p:txBody>
      </p:sp>
    </p:spTree>
    <p:extLst>
      <p:ext uri="{BB962C8B-B14F-4D97-AF65-F5344CB8AC3E}">
        <p14:creationId xmlns:p14="http://schemas.microsoft.com/office/powerpoint/2010/main" val="495286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Påvirket</a:t>
            </a:r>
            <a:r>
              <a:rPr lang="en-US" dirty="0" smtClean="0"/>
              <a:t> </a:t>
            </a:r>
            <a:r>
              <a:rPr lang="en-US" dirty="0" err="1" smtClean="0"/>
              <a:t>av</a:t>
            </a:r>
            <a:r>
              <a:rPr lang="en-US" dirty="0" smtClean="0"/>
              <a:t> </a:t>
            </a:r>
            <a:r>
              <a:rPr lang="en-US" dirty="0" err="1" smtClean="0"/>
              <a:t>kultur</a:t>
            </a:r>
            <a:r>
              <a:rPr lang="en-US" dirty="0" smtClean="0"/>
              <a:t>? </a:t>
            </a:r>
            <a:r>
              <a:rPr lang="en-US" dirty="0" err="1" smtClean="0"/>
              <a:t>Nei</a:t>
            </a:r>
            <a:r>
              <a:rPr lang="en-US" dirty="0" smtClean="0"/>
              <a:t>!</a:t>
            </a:r>
            <a:endParaRPr lang="en-US" dirty="0"/>
          </a:p>
        </p:txBody>
      </p:sp>
      <p:sp>
        <p:nvSpPr>
          <p:cNvPr id="3" name="Content Placeholder 2"/>
          <p:cNvSpPr>
            <a:spLocks noGrp="1"/>
          </p:cNvSpPr>
          <p:nvPr>
            <p:ph sz="quarter" idx="13"/>
          </p:nvPr>
        </p:nvSpPr>
        <p:spPr/>
        <p:txBody>
          <a:bodyPr>
            <a:normAutofit/>
          </a:bodyPr>
          <a:lstStyle/>
          <a:p>
            <a:pPr marL="742950" lvl="0" indent="-742950">
              <a:buFont typeface="+mj-lt"/>
              <a:buAutoNum type="arabicPeriod"/>
            </a:pPr>
            <a:r>
              <a:rPr lang="en-US" sz="3300" dirty="0" err="1" smtClean="0"/>
              <a:t>Teologi</a:t>
            </a:r>
            <a:endParaRPr lang="en-US" sz="3300" dirty="0"/>
          </a:p>
          <a:p>
            <a:pPr marL="0" indent="0">
              <a:buNone/>
            </a:pPr>
            <a:endParaRPr lang="en-US" sz="3300" dirty="0" smtClean="0"/>
          </a:p>
          <a:p>
            <a:pPr marL="0" indent="0">
              <a:buNone/>
            </a:pPr>
            <a:endParaRPr lang="en-US" sz="3300" dirty="0" smtClean="0"/>
          </a:p>
          <a:p>
            <a:pPr marL="0" indent="0">
              <a:buNone/>
            </a:pPr>
            <a:endParaRPr lang="en-US" sz="3300" dirty="0"/>
          </a:p>
        </p:txBody>
      </p:sp>
    </p:spTree>
    <p:extLst>
      <p:ext uri="{BB962C8B-B14F-4D97-AF65-F5344CB8AC3E}">
        <p14:creationId xmlns:p14="http://schemas.microsoft.com/office/powerpoint/2010/main" val="177234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Påvirket</a:t>
            </a:r>
            <a:r>
              <a:rPr lang="en-US" dirty="0" smtClean="0"/>
              <a:t> </a:t>
            </a:r>
            <a:r>
              <a:rPr lang="en-US" dirty="0" err="1" smtClean="0"/>
              <a:t>av</a:t>
            </a:r>
            <a:r>
              <a:rPr lang="en-US" dirty="0" smtClean="0"/>
              <a:t> </a:t>
            </a:r>
            <a:r>
              <a:rPr lang="en-US" dirty="0" err="1" smtClean="0"/>
              <a:t>kultur</a:t>
            </a:r>
            <a:r>
              <a:rPr lang="en-US" dirty="0" smtClean="0"/>
              <a:t>? </a:t>
            </a:r>
            <a:r>
              <a:rPr lang="en-US" dirty="0" err="1" smtClean="0"/>
              <a:t>Nei</a:t>
            </a:r>
            <a:r>
              <a:rPr lang="en-US" dirty="0" smtClean="0"/>
              <a:t>!</a:t>
            </a:r>
            <a:endParaRPr lang="en-US" dirty="0"/>
          </a:p>
        </p:txBody>
      </p:sp>
      <p:sp>
        <p:nvSpPr>
          <p:cNvPr id="3" name="Content Placeholder 2"/>
          <p:cNvSpPr>
            <a:spLocks noGrp="1"/>
          </p:cNvSpPr>
          <p:nvPr>
            <p:ph sz="quarter" idx="13"/>
          </p:nvPr>
        </p:nvSpPr>
        <p:spPr/>
        <p:txBody>
          <a:bodyPr>
            <a:normAutofit/>
          </a:bodyPr>
          <a:lstStyle/>
          <a:p>
            <a:pPr marL="742950" lvl="0" indent="-742950">
              <a:buFont typeface="+mj-lt"/>
              <a:buAutoNum type="arabicPeriod"/>
            </a:pPr>
            <a:r>
              <a:rPr lang="en-US" sz="3300" dirty="0" err="1" smtClean="0"/>
              <a:t>Teologi</a:t>
            </a:r>
            <a:endParaRPr lang="en-US" sz="3300" dirty="0"/>
          </a:p>
          <a:p>
            <a:pPr marL="742950" lvl="0" indent="-742950">
              <a:buFont typeface="+mj-lt"/>
              <a:buAutoNum type="arabicPeriod"/>
            </a:pPr>
            <a:r>
              <a:rPr lang="en-US" sz="3300" dirty="0" err="1" smtClean="0"/>
              <a:t>Utdanning</a:t>
            </a:r>
            <a:r>
              <a:rPr lang="en-US" sz="3300" dirty="0" smtClean="0"/>
              <a:t> </a:t>
            </a:r>
            <a:r>
              <a:rPr lang="en-US" sz="3300" dirty="0" err="1" smtClean="0"/>
              <a:t>og</a:t>
            </a:r>
            <a:r>
              <a:rPr lang="en-US" sz="3300" dirty="0" smtClean="0"/>
              <a:t> </a:t>
            </a:r>
            <a:r>
              <a:rPr lang="en-US" sz="3300" dirty="0" err="1" smtClean="0"/>
              <a:t>barneoppdragelse</a:t>
            </a:r>
            <a:endParaRPr lang="en-US" sz="3300" dirty="0" smtClean="0"/>
          </a:p>
          <a:p>
            <a:pPr marL="0" indent="0">
              <a:buNone/>
            </a:pPr>
            <a:endParaRPr lang="en-US" sz="3300" dirty="0" smtClean="0"/>
          </a:p>
          <a:p>
            <a:pPr marL="0" indent="0">
              <a:buNone/>
            </a:pPr>
            <a:endParaRPr lang="en-US" sz="3300" dirty="0"/>
          </a:p>
        </p:txBody>
      </p:sp>
    </p:spTree>
    <p:extLst>
      <p:ext uri="{BB962C8B-B14F-4D97-AF65-F5344CB8AC3E}">
        <p14:creationId xmlns:p14="http://schemas.microsoft.com/office/powerpoint/2010/main" val="1604915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Påvirket</a:t>
            </a:r>
            <a:r>
              <a:rPr lang="en-US" dirty="0" smtClean="0"/>
              <a:t> </a:t>
            </a:r>
            <a:r>
              <a:rPr lang="en-US" dirty="0" err="1" smtClean="0"/>
              <a:t>av</a:t>
            </a:r>
            <a:r>
              <a:rPr lang="en-US" dirty="0" smtClean="0"/>
              <a:t> </a:t>
            </a:r>
            <a:r>
              <a:rPr lang="en-US" dirty="0" err="1" smtClean="0"/>
              <a:t>kultur</a:t>
            </a:r>
            <a:r>
              <a:rPr lang="en-US" dirty="0" smtClean="0"/>
              <a:t>? </a:t>
            </a:r>
            <a:r>
              <a:rPr lang="en-US" dirty="0" err="1" smtClean="0"/>
              <a:t>Nei</a:t>
            </a:r>
            <a:r>
              <a:rPr lang="en-US" dirty="0" smtClean="0"/>
              <a:t>!</a:t>
            </a:r>
            <a:endParaRPr lang="en-US" dirty="0"/>
          </a:p>
        </p:txBody>
      </p:sp>
      <p:sp>
        <p:nvSpPr>
          <p:cNvPr id="3" name="Content Placeholder 2"/>
          <p:cNvSpPr>
            <a:spLocks noGrp="1"/>
          </p:cNvSpPr>
          <p:nvPr>
            <p:ph sz="quarter" idx="13"/>
          </p:nvPr>
        </p:nvSpPr>
        <p:spPr/>
        <p:txBody>
          <a:bodyPr>
            <a:normAutofit/>
          </a:bodyPr>
          <a:lstStyle/>
          <a:p>
            <a:pPr marL="742950" lvl="0" indent="-742950">
              <a:buFont typeface="+mj-lt"/>
              <a:buAutoNum type="arabicPeriod"/>
            </a:pPr>
            <a:r>
              <a:rPr lang="en-US" sz="3300" dirty="0" err="1" smtClean="0"/>
              <a:t>Teologi</a:t>
            </a:r>
            <a:endParaRPr lang="en-US" sz="3300" dirty="0"/>
          </a:p>
          <a:p>
            <a:pPr marL="742950" lvl="0" indent="-742950">
              <a:buFont typeface="+mj-lt"/>
              <a:buAutoNum type="arabicPeriod"/>
            </a:pPr>
            <a:r>
              <a:rPr lang="en-US" sz="3300" dirty="0" err="1" smtClean="0"/>
              <a:t>Utdanning</a:t>
            </a:r>
            <a:r>
              <a:rPr lang="en-US" sz="3300" dirty="0" smtClean="0"/>
              <a:t> </a:t>
            </a:r>
            <a:r>
              <a:rPr lang="en-US" sz="3300" dirty="0" err="1" smtClean="0"/>
              <a:t>og</a:t>
            </a:r>
            <a:r>
              <a:rPr lang="en-US" sz="3300" dirty="0" smtClean="0"/>
              <a:t> </a:t>
            </a:r>
            <a:r>
              <a:rPr lang="en-US" sz="3300" dirty="0" err="1" smtClean="0"/>
              <a:t>barneoppdragelse</a:t>
            </a:r>
            <a:endParaRPr lang="en-US" sz="3300" dirty="0" smtClean="0"/>
          </a:p>
          <a:p>
            <a:pPr marL="742950" lvl="0" indent="-742950">
              <a:buFont typeface="+mj-lt"/>
              <a:buAutoNum type="arabicPeriod"/>
            </a:pPr>
            <a:r>
              <a:rPr lang="en-US" sz="3300" dirty="0" err="1" smtClean="0"/>
              <a:t>helse</a:t>
            </a:r>
            <a:endParaRPr lang="en-US" sz="3300" dirty="0"/>
          </a:p>
          <a:p>
            <a:endParaRPr lang="en-US" sz="3300" dirty="0"/>
          </a:p>
        </p:txBody>
      </p:sp>
    </p:spTree>
    <p:extLst>
      <p:ext uri="{BB962C8B-B14F-4D97-AF65-F5344CB8AC3E}">
        <p14:creationId xmlns:p14="http://schemas.microsoft.com/office/powerpoint/2010/main" val="1181946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981371"/>
          </a:xfrm>
          <a:prstGeom prst="rect">
            <a:avLst/>
          </a:prstGeom>
          <a:solidFill>
            <a:schemeClr val="bg1"/>
          </a:solidFill>
        </p:spPr>
        <p:txBody>
          <a:bodyPr wrap="square" rtlCol="0">
            <a:spAutoFit/>
          </a:bodyPr>
          <a:lstStyle/>
          <a:p>
            <a:endParaRPr lang="en-US" dirty="0"/>
          </a:p>
        </p:txBody>
      </p:sp>
      <p:pic>
        <p:nvPicPr>
          <p:cNvPr id="4" name="Content Placeholder 3" descr="cigarette_by_eit.jpg"/>
          <p:cNvPicPr>
            <a:picLocks noChangeAspect="1"/>
          </p:cNvPicPr>
          <p:nvPr/>
        </p:nvPicPr>
        <p:blipFill rotWithShape="1">
          <a:blip r:embed="rId2">
            <a:extLst>
              <a:ext uri="{28A0092B-C50C-407E-A947-70E740481C1C}">
                <a14:useLocalDpi xmlns:a14="http://schemas.microsoft.com/office/drawing/2010/main" val="0"/>
              </a:ext>
            </a:extLst>
          </a:blip>
          <a:srcRect t="17645" r="2998" b="19921"/>
          <a:stretch/>
        </p:blipFill>
        <p:spPr>
          <a:xfrm>
            <a:off x="395866" y="555200"/>
            <a:ext cx="11400268" cy="5870969"/>
          </a:xfrm>
          <a:prstGeom prst="rect">
            <a:avLst/>
          </a:prstGeom>
        </p:spPr>
      </p:pic>
    </p:spTree>
    <p:extLst>
      <p:ext uri="{BB962C8B-B14F-4D97-AF65-F5344CB8AC3E}">
        <p14:creationId xmlns:p14="http://schemas.microsoft.com/office/powerpoint/2010/main" val="22251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Mars, 1858</a:t>
            </a:r>
            <a:endParaRPr lang="en-US" dirty="0">
              <a:ea typeface="Arial" charset="0"/>
              <a:cs typeface="Arial" charset="0"/>
            </a:endParaRPr>
          </a:p>
        </p:txBody>
      </p:sp>
      <p:sp>
        <p:nvSpPr>
          <p:cNvPr id="3" name="Subtitle 2"/>
          <p:cNvSpPr>
            <a:spLocks noGrp="1"/>
          </p:cNvSpPr>
          <p:nvPr>
            <p:ph type="subTitle" idx="1"/>
          </p:nvPr>
        </p:nvSpPr>
        <p:spPr/>
        <p:txBody>
          <a:bodyPr/>
          <a:lstStyle/>
          <a:p>
            <a:r>
              <a:rPr lang="en-US"/>
              <a:t>Ellen white I 2019</a:t>
            </a:r>
            <a:endParaRPr lang="en-US" dirty="0"/>
          </a:p>
        </p:txBody>
      </p:sp>
    </p:spTree>
    <p:extLst>
      <p:ext uri="{BB962C8B-B14F-4D97-AF65-F5344CB8AC3E}">
        <p14:creationId xmlns:p14="http://schemas.microsoft.com/office/powerpoint/2010/main" val="42213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t>Hun </a:t>
            </a:r>
            <a:r>
              <a:rPr lang="nb-NO" sz="3200" dirty="0" smtClean="0"/>
              <a:t>skriver at hun ofte </a:t>
            </a:r>
            <a:r>
              <a:rPr lang="nb-NO" sz="3200" dirty="0"/>
              <a:t>var klar over </a:t>
            </a:r>
            <a:r>
              <a:rPr lang="nb-NO" sz="3200" dirty="0">
                <a:solidFill>
                  <a:schemeClr val="tx1"/>
                </a:solidFill>
              </a:rPr>
              <a:t>Guds englers nærvær</a:t>
            </a:r>
            <a:r>
              <a:rPr lang="nb-NO" sz="3200" dirty="0"/>
              <a:t> da hun skrev og at </a:t>
            </a:r>
            <a:r>
              <a:rPr lang="nb-NO" sz="3200" dirty="0">
                <a:solidFill>
                  <a:schemeClr val="tx1"/>
                </a:solidFill>
              </a:rPr>
              <a:t>Gud igjen og igjen viste de samme tingene </a:t>
            </a:r>
            <a:r>
              <a:rPr lang="nb-NO" sz="3200" dirty="0"/>
              <a:t>til henne i syner da hun skrev denne boken! </a:t>
            </a:r>
            <a:endParaRPr lang="en-US" sz="3200" dirty="0"/>
          </a:p>
        </p:txBody>
      </p:sp>
      <p:sp>
        <p:nvSpPr>
          <p:cNvPr id="3" name="Text Placeholder 2"/>
          <p:cNvSpPr>
            <a:spLocks noGrp="1"/>
          </p:cNvSpPr>
          <p:nvPr>
            <p:ph type="body" sz="half" idx="13"/>
          </p:nvPr>
        </p:nvSpPr>
        <p:spPr/>
        <p:txBody>
          <a:bodyPr>
            <a:noAutofit/>
          </a:bodyPr>
          <a:lstStyle/>
          <a:p>
            <a:r>
              <a:rPr lang="en-US" sz="2800" dirty="0"/>
              <a:t>CM </a:t>
            </a:r>
            <a:r>
              <a:rPr lang="en-US" sz="2800" dirty="0" smtClean="0"/>
              <a:t>128.3</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812219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t>
            </a:r>
            <a:r>
              <a:rPr lang="nb-NO" sz="3200" dirty="0"/>
              <a:t>Jeg ble </a:t>
            </a:r>
            <a:r>
              <a:rPr lang="nb-NO" sz="3200" dirty="0">
                <a:solidFill>
                  <a:schemeClr val="tx1"/>
                </a:solidFill>
              </a:rPr>
              <a:t>beveget av Guds Ånd </a:t>
            </a:r>
            <a:r>
              <a:rPr lang="nb-NO" sz="3200" dirty="0"/>
              <a:t>til å skrive denne boken, og mens jeg jobbet med den følte jeg en stor byrde på min sjel</a:t>
            </a:r>
            <a:r>
              <a:rPr lang="nb-NO" sz="3200" dirty="0" smtClean="0"/>
              <a:t>...</a:t>
            </a:r>
            <a:r>
              <a:rPr lang="en-US" sz="3200" dirty="0"/>
              <a:t> </a:t>
            </a:r>
            <a:r>
              <a:rPr lang="nb-NO" sz="3200" dirty="0" smtClean="0">
                <a:solidFill>
                  <a:schemeClr val="tx1"/>
                </a:solidFill>
              </a:rPr>
              <a:t>Herren </a:t>
            </a:r>
            <a:r>
              <a:rPr lang="nb-NO" sz="3200" dirty="0">
                <a:solidFill>
                  <a:schemeClr val="tx1"/>
                </a:solidFill>
              </a:rPr>
              <a:t>har vist meg </a:t>
            </a:r>
            <a:r>
              <a:rPr lang="nb-NO" sz="3200" dirty="0"/>
              <a:t>ting som er </a:t>
            </a:r>
            <a:r>
              <a:rPr lang="nb-NO" sz="3200" dirty="0">
                <a:solidFill>
                  <a:schemeClr val="tx1"/>
                </a:solidFill>
              </a:rPr>
              <a:t>kritisk viktig</a:t>
            </a:r>
            <a:r>
              <a:rPr lang="nb-NO" sz="3200" dirty="0"/>
              <a:t> i denne tiden og tiden som kommer. </a:t>
            </a:r>
            <a:r>
              <a:rPr lang="nb-NO" sz="3200" dirty="0">
                <a:solidFill>
                  <a:schemeClr val="tx1"/>
                </a:solidFill>
              </a:rPr>
              <a:t>Jeg har blitt beordret</a:t>
            </a:r>
            <a:r>
              <a:rPr lang="nb-NO" sz="3200" dirty="0"/>
              <a:t> med ordene: </a:t>
            </a:r>
            <a:endParaRPr lang="en-US" sz="3200" dirty="0"/>
          </a:p>
        </p:txBody>
      </p:sp>
      <p:sp>
        <p:nvSpPr>
          <p:cNvPr id="3" name="Text Placeholder 2"/>
          <p:cNvSpPr>
            <a:spLocks noGrp="1"/>
          </p:cNvSpPr>
          <p:nvPr>
            <p:ph type="body" sz="half" idx="13"/>
          </p:nvPr>
        </p:nvSpPr>
        <p:spPr/>
        <p:txBody>
          <a:bodyPr>
            <a:noAutofit/>
          </a:bodyPr>
          <a:lstStyle/>
          <a:p>
            <a:r>
              <a:rPr lang="en-US" sz="2800" dirty="0" smtClean="0"/>
              <a:t>EGW, 3SM </a:t>
            </a:r>
            <a:r>
              <a:rPr lang="en-US" sz="2800" dirty="0"/>
              <a:t>113-114</a:t>
            </a:r>
            <a:r>
              <a:rPr lang="en-US" sz="2800" dirty="0"/>
              <a:t> </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692442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 </a:t>
            </a:r>
            <a:r>
              <a:rPr lang="nb-NO" sz="3200" dirty="0"/>
              <a:t>‘Skriv i en bok de </a:t>
            </a:r>
            <a:r>
              <a:rPr lang="nb-NO" sz="3200" dirty="0">
                <a:solidFill>
                  <a:schemeClr val="tx1"/>
                </a:solidFill>
              </a:rPr>
              <a:t>tingene du har sett og hørt</a:t>
            </a:r>
            <a:r>
              <a:rPr lang="nb-NO" sz="3200" dirty="0"/>
              <a:t>, og la det </a:t>
            </a:r>
            <a:r>
              <a:rPr lang="nb-NO" sz="3200" dirty="0" smtClean="0"/>
              <a:t>gå ut </a:t>
            </a:r>
            <a:r>
              <a:rPr lang="nb-NO" sz="3200" dirty="0"/>
              <a:t>til alle folk...’ Jeg </a:t>
            </a:r>
            <a:r>
              <a:rPr lang="nb-NO" sz="3200" dirty="0">
                <a:solidFill>
                  <a:schemeClr val="tx1"/>
                </a:solidFill>
              </a:rPr>
              <a:t>har blitt vekket opp </a:t>
            </a:r>
            <a:r>
              <a:rPr lang="nb-NO" sz="3200" dirty="0" err="1"/>
              <a:t>kl</a:t>
            </a:r>
            <a:r>
              <a:rPr lang="nb-NO" sz="3200" dirty="0"/>
              <a:t> 1, 2 og 3 på morgenen med tanker sterkt innprentet i mitt sinn som om de var talt av </a:t>
            </a:r>
            <a:r>
              <a:rPr lang="nb-NO" sz="3200" dirty="0">
                <a:solidFill>
                  <a:schemeClr val="tx1"/>
                </a:solidFill>
              </a:rPr>
              <a:t>Guds røst</a:t>
            </a:r>
            <a:r>
              <a:rPr lang="nb-NO" sz="3200" dirty="0"/>
              <a:t>. </a:t>
            </a:r>
            <a:r>
              <a:rPr lang="nb-NO" sz="3200" dirty="0">
                <a:solidFill>
                  <a:schemeClr val="tx1"/>
                </a:solidFill>
              </a:rPr>
              <a:t>Jeg ble vist </a:t>
            </a:r>
            <a:r>
              <a:rPr lang="nb-NO" sz="3200" dirty="0"/>
              <a:t>at mange av våre egne sover i sine synder, og selv om de hevder å være kristne så kommer de gå fortapt hvis de ikke blir omvendt...   </a:t>
            </a:r>
            <a:endParaRPr lang="en-US" sz="3200" dirty="0"/>
          </a:p>
        </p:txBody>
      </p:sp>
      <p:sp>
        <p:nvSpPr>
          <p:cNvPr id="3" name="Text Placeholder 2"/>
          <p:cNvSpPr>
            <a:spLocks noGrp="1"/>
          </p:cNvSpPr>
          <p:nvPr>
            <p:ph type="body" sz="half" idx="13"/>
          </p:nvPr>
        </p:nvSpPr>
        <p:spPr/>
        <p:txBody>
          <a:bodyPr>
            <a:noAutofit/>
          </a:bodyPr>
          <a:lstStyle/>
          <a:p>
            <a:r>
              <a:rPr lang="en-US" sz="2800" dirty="0" smtClean="0"/>
              <a:t>EGW, 3SM </a:t>
            </a:r>
            <a:r>
              <a:rPr lang="en-US" sz="2800" dirty="0"/>
              <a:t>113-114</a:t>
            </a:r>
            <a:r>
              <a:rPr lang="en-US" sz="2800" dirty="0"/>
              <a:t> </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443121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solidFill>
                  <a:schemeClr val="tx1"/>
                </a:solidFill>
              </a:rPr>
              <a:t>Jeg ble fortalt </a:t>
            </a:r>
            <a:r>
              <a:rPr lang="nb-NO" sz="3200" dirty="0"/>
              <a:t>at det ikke var noen tid å miste. Appellene og advarslene må bli gitt; våre menigheter må vekkes opp, de må bli undervist, slik at de kan gi advarselen til alle de overhodet kan klare å nå... </a:t>
            </a:r>
            <a:r>
              <a:rPr lang="nb-NO" sz="3200" dirty="0">
                <a:solidFill>
                  <a:schemeClr val="tx1"/>
                </a:solidFill>
              </a:rPr>
              <a:t>Jeg ble vist </a:t>
            </a:r>
            <a:r>
              <a:rPr lang="nb-NO" sz="3200" dirty="0"/>
              <a:t>at </a:t>
            </a:r>
            <a:r>
              <a:rPr lang="nb-NO" sz="3200" dirty="0">
                <a:solidFill>
                  <a:schemeClr val="tx1"/>
                </a:solidFill>
              </a:rPr>
              <a:t>mange ville lytte til advarselen</a:t>
            </a:r>
            <a:r>
              <a:rPr lang="nb-NO" sz="3200" dirty="0"/>
              <a:t>...</a:t>
            </a:r>
            <a:r>
              <a:rPr lang="en-US" sz="3200" dirty="0"/>
              <a:t> </a:t>
            </a:r>
            <a:endParaRPr lang="en-US" sz="3200" dirty="0"/>
          </a:p>
        </p:txBody>
      </p:sp>
      <p:sp>
        <p:nvSpPr>
          <p:cNvPr id="3" name="Text Placeholder 2"/>
          <p:cNvSpPr>
            <a:spLocks noGrp="1"/>
          </p:cNvSpPr>
          <p:nvPr>
            <p:ph type="body" sz="half" idx="13"/>
          </p:nvPr>
        </p:nvSpPr>
        <p:spPr/>
        <p:txBody>
          <a:bodyPr>
            <a:noAutofit/>
          </a:bodyPr>
          <a:lstStyle/>
          <a:p>
            <a:r>
              <a:rPr lang="en-US" sz="2800" dirty="0" smtClean="0"/>
              <a:t>EGW, 3SM 113-114 </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a:t>klimaks</a:t>
            </a:r>
            <a:endParaRPr lang="en-US" dirty="0"/>
          </a:p>
        </p:txBody>
      </p:sp>
    </p:spTree>
    <p:extLst>
      <p:ext uri="{BB962C8B-B14F-4D97-AF65-F5344CB8AC3E}">
        <p14:creationId xmlns:p14="http://schemas.microsoft.com/office/powerpoint/2010/main" val="1144265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b="1" dirty="0"/>
              <a:t>Adventister må spørre seg selv: Forutsier Bibelen tydelig en tid hvor nådeløse søndagslover skal bli </a:t>
            </a:r>
            <a:r>
              <a:rPr lang="nb-NO" sz="3200" b="1" dirty="0" smtClean="0"/>
              <a:t>håndhevet? </a:t>
            </a:r>
            <a:r>
              <a:rPr lang="nb-NO" sz="3200" b="1" dirty="0"/>
              <a:t>De må innse at dette søndagslovs scenarioet primært er basert på Ellen </a:t>
            </a:r>
            <a:r>
              <a:rPr lang="nb-NO" sz="3200" b="1" dirty="0" smtClean="0"/>
              <a:t>Whites </a:t>
            </a:r>
            <a:r>
              <a:rPr lang="nb-NO" sz="3200" b="1" dirty="0"/>
              <a:t>tolkning av profetiene i Åpenbaringsboken i hennes bok </a:t>
            </a:r>
            <a:r>
              <a:rPr lang="nb-NO" sz="3200" b="1" i="1" dirty="0"/>
              <a:t>Mot Historiens Klimaks</a:t>
            </a:r>
            <a:r>
              <a:rPr lang="nb-NO" sz="3200" b="1" dirty="0"/>
              <a:t>.</a:t>
            </a:r>
            <a:endParaRPr lang="en-US" sz="3200" dirty="0"/>
          </a:p>
        </p:txBody>
      </p:sp>
      <p:sp>
        <p:nvSpPr>
          <p:cNvPr id="3" name="Text Placeholder 2"/>
          <p:cNvSpPr>
            <a:spLocks noGrp="1"/>
          </p:cNvSpPr>
          <p:nvPr>
            <p:ph type="body" sz="half" idx="13"/>
          </p:nvPr>
        </p:nvSpPr>
        <p:spPr/>
        <p:txBody>
          <a:bodyPr>
            <a:noAutofit/>
          </a:bodyPr>
          <a:lstStyle/>
          <a:p>
            <a:r>
              <a:rPr lang="en-US" sz="2500" dirty="0" err="1" smtClean="0"/>
              <a:t>forfatter</a:t>
            </a:r>
            <a:r>
              <a:rPr lang="en-US" sz="2500" dirty="0" smtClean="0"/>
              <a:t>, </a:t>
            </a:r>
            <a:r>
              <a:rPr lang="en-US" sz="2500" dirty="0" err="1" smtClean="0"/>
              <a:t>tidligere</a:t>
            </a:r>
            <a:r>
              <a:rPr lang="en-US" sz="2500" dirty="0" smtClean="0"/>
              <a:t> </a:t>
            </a:r>
            <a:r>
              <a:rPr lang="en-US" sz="2500" dirty="0" err="1" smtClean="0"/>
              <a:t>unionsleder</a:t>
            </a:r>
            <a:endParaRPr lang="en-US" sz="2500" dirty="0"/>
          </a:p>
        </p:txBody>
      </p:sp>
      <p:sp>
        <p:nvSpPr>
          <p:cNvPr id="4" name="Text Placeholder 3"/>
          <p:cNvSpPr>
            <a:spLocks noGrp="1"/>
          </p:cNvSpPr>
          <p:nvPr>
            <p:ph type="body" sz="half" idx="2"/>
          </p:nvPr>
        </p:nvSpPr>
        <p:spPr/>
        <p:txBody>
          <a:bodyPr/>
          <a:lstStyle/>
          <a:p>
            <a:r>
              <a:rPr lang="nb-NO" dirty="0"/>
              <a:t>”Kommer det søndagslover?”</a:t>
            </a:r>
            <a:endParaRPr lang="en-US" dirty="0"/>
          </a:p>
        </p:txBody>
      </p:sp>
    </p:spTree>
    <p:extLst>
      <p:ext uri="{BB962C8B-B14F-4D97-AF65-F5344CB8AC3E}">
        <p14:creationId xmlns:p14="http://schemas.microsoft.com/office/powerpoint/2010/main" val="628024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t>Idet tilstanden til menigheten og verden </a:t>
            </a:r>
            <a:r>
              <a:rPr lang="nb-NO" sz="3200" dirty="0">
                <a:solidFill>
                  <a:schemeClr val="tx1"/>
                </a:solidFill>
              </a:rPr>
              <a:t>ble åpnet for meg</a:t>
            </a:r>
            <a:r>
              <a:rPr lang="nb-NO" sz="3200" dirty="0"/>
              <a:t> </a:t>
            </a:r>
            <a:r>
              <a:rPr lang="nb-NO" sz="3200" dirty="0">
                <a:solidFill>
                  <a:schemeClr val="tx1"/>
                </a:solidFill>
              </a:rPr>
              <a:t>og jeg så </a:t>
            </a:r>
            <a:r>
              <a:rPr lang="nb-NO" sz="3200" dirty="0"/>
              <a:t>de fryktelige begivenheter som ligger like foran oss, så ble jeg skremt; og natt etter natt, mens alle i huset lå og sov, skrev jeg ned de </a:t>
            </a:r>
            <a:r>
              <a:rPr lang="nb-NO" sz="3200" dirty="0">
                <a:solidFill>
                  <a:schemeClr val="tx1"/>
                </a:solidFill>
              </a:rPr>
              <a:t>tingene Gud gav meg</a:t>
            </a:r>
            <a:r>
              <a:rPr lang="nb-NO" sz="3200" dirty="0"/>
              <a:t>...</a:t>
            </a:r>
            <a:r>
              <a:rPr lang="en-US" sz="3200" dirty="0"/>
              <a:t> </a:t>
            </a:r>
            <a:endParaRPr lang="en-US" sz="3200" dirty="0"/>
          </a:p>
        </p:txBody>
      </p:sp>
      <p:sp>
        <p:nvSpPr>
          <p:cNvPr id="3" name="Text Placeholder 2"/>
          <p:cNvSpPr>
            <a:spLocks noGrp="1"/>
          </p:cNvSpPr>
          <p:nvPr>
            <p:ph type="body" sz="half" idx="13"/>
          </p:nvPr>
        </p:nvSpPr>
        <p:spPr/>
        <p:txBody>
          <a:bodyPr>
            <a:noAutofit/>
          </a:bodyPr>
          <a:lstStyle/>
          <a:p>
            <a:r>
              <a:rPr lang="en-US" sz="2800" dirty="0" smtClean="0"/>
              <a:t>EGW, 3SM 113-114 </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1727546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solidFill>
                  <a:schemeClr val="tx1"/>
                </a:solidFill>
              </a:rPr>
              <a:t>Er dette arbeidet fra Herren? Jeg vet at det er det</a:t>
            </a:r>
            <a:r>
              <a:rPr lang="nb-NO" sz="3200" dirty="0"/>
              <a:t>, og vårt folk påstår seg også å tro det. Advarselen og instruksjonen i denne boken er </a:t>
            </a:r>
            <a:r>
              <a:rPr lang="nb-NO" sz="3200" dirty="0">
                <a:solidFill>
                  <a:schemeClr val="tx1"/>
                </a:solidFill>
              </a:rPr>
              <a:t>essensiell for alle </a:t>
            </a:r>
            <a:r>
              <a:rPr lang="nb-NO" sz="3200" dirty="0"/>
              <a:t>som bekjenner seg til å tro på sannheten for vår tid.</a:t>
            </a:r>
            <a:r>
              <a:rPr lang="en-US" sz="3200" dirty="0"/>
              <a:t>”</a:t>
            </a:r>
          </a:p>
        </p:txBody>
      </p:sp>
      <p:sp>
        <p:nvSpPr>
          <p:cNvPr id="3" name="Text Placeholder 2"/>
          <p:cNvSpPr>
            <a:spLocks noGrp="1"/>
          </p:cNvSpPr>
          <p:nvPr>
            <p:ph type="body" sz="half" idx="13"/>
          </p:nvPr>
        </p:nvSpPr>
        <p:spPr/>
        <p:txBody>
          <a:bodyPr>
            <a:noAutofit/>
          </a:bodyPr>
          <a:lstStyle/>
          <a:p>
            <a:r>
              <a:rPr lang="en-US" sz="2800" dirty="0" smtClean="0"/>
              <a:t>EGW, 3SM 113-114</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14217775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t>
            </a:r>
            <a:r>
              <a:rPr lang="nb-NO" sz="3200" dirty="0"/>
              <a:t>Denne boken inneholder </a:t>
            </a:r>
            <a:r>
              <a:rPr lang="nb-NO" sz="3200" dirty="0">
                <a:solidFill>
                  <a:schemeClr val="tx1"/>
                </a:solidFill>
              </a:rPr>
              <a:t>et budskap folket må ha</a:t>
            </a:r>
            <a:r>
              <a:rPr lang="nb-NO" sz="3200" dirty="0"/>
              <a:t>, et spesielt lys Gud har gitt til sitt folk. </a:t>
            </a:r>
            <a:r>
              <a:rPr lang="nb-NO" sz="3200" dirty="0">
                <a:solidFill>
                  <a:schemeClr val="tx1"/>
                </a:solidFill>
              </a:rPr>
              <a:t>Guds engler vil forberede veien</a:t>
            </a:r>
            <a:r>
              <a:rPr lang="nb-NO" sz="3200" dirty="0"/>
              <a:t> for disse bøkene i menneskers hjerter.</a:t>
            </a:r>
            <a:r>
              <a:rPr lang="en-US" sz="3200" dirty="0" smtClean="0"/>
              <a:t>”</a:t>
            </a:r>
            <a:endParaRPr lang="en-US" sz="3200" dirty="0"/>
          </a:p>
        </p:txBody>
      </p:sp>
      <p:sp>
        <p:nvSpPr>
          <p:cNvPr id="3" name="Text Placeholder 2"/>
          <p:cNvSpPr>
            <a:spLocks noGrp="1"/>
          </p:cNvSpPr>
          <p:nvPr>
            <p:ph type="body" sz="half" idx="13"/>
          </p:nvPr>
        </p:nvSpPr>
        <p:spPr/>
        <p:txBody>
          <a:bodyPr>
            <a:noAutofit/>
          </a:bodyPr>
          <a:lstStyle/>
          <a:p>
            <a:r>
              <a:rPr lang="en-US" sz="2800" dirty="0" err="1" smtClean="0"/>
              <a:t>Egw</a:t>
            </a:r>
            <a:r>
              <a:rPr lang="en-US" sz="2800" dirty="0" smtClean="0"/>
              <a:t>, CM 123.3</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991916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t>MHK </a:t>
            </a:r>
            <a:r>
              <a:rPr lang="nb-NO" sz="3200" dirty="0">
                <a:solidFill>
                  <a:schemeClr val="tx1"/>
                </a:solidFill>
              </a:rPr>
              <a:t>burde selges overalt</a:t>
            </a:r>
            <a:r>
              <a:rPr lang="nb-NO" sz="3200" dirty="0"/>
              <a:t>. Den inneholder </a:t>
            </a:r>
            <a:r>
              <a:rPr lang="nb-NO" sz="3200" dirty="0">
                <a:solidFill>
                  <a:schemeClr val="tx1"/>
                </a:solidFill>
              </a:rPr>
              <a:t>sannheten for vår tid</a:t>
            </a:r>
            <a:r>
              <a:rPr lang="nb-NO" sz="3200" dirty="0"/>
              <a:t> – sannheten som skal forkynnes i </a:t>
            </a:r>
            <a:r>
              <a:rPr lang="nb-NO" sz="3200" dirty="0" smtClean="0">
                <a:solidFill>
                  <a:schemeClr val="tx1"/>
                </a:solidFill>
              </a:rPr>
              <a:t>alle </a:t>
            </a:r>
            <a:r>
              <a:rPr lang="nb-NO" sz="3200" dirty="0">
                <a:solidFill>
                  <a:schemeClr val="tx1"/>
                </a:solidFill>
              </a:rPr>
              <a:t>deler av verden</a:t>
            </a:r>
            <a:r>
              <a:rPr lang="nb-NO" sz="3200" dirty="0"/>
              <a:t>. Ingenting skal burde hindre salget av denne boken. </a:t>
            </a:r>
            <a:endParaRPr lang="en-US" sz="3200" dirty="0"/>
          </a:p>
        </p:txBody>
      </p:sp>
      <p:sp>
        <p:nvSpPr>
          <p:cNvPr id="3" name="Text Placeholder 2"/>
          <p:cNvSpPr>
            <a:spLocks noGrp="1"/>
          </p:cNvSpPr>
          <p:nvPr>
            <p:ph type="body" sz="half" idx="13"/>
          </p:nvPr>
        </p:nvSpPr>
        <p:spPr/>
        <p:txBody>
          <a:bodyPr>
            <a:noAutofit/>
          </a:bodyPr>
          <a:lstStyle/>
          <a:p>
            <a:r>
              <a:rPr lang="en-US" sz="2800" dirty="0" smtClean="0"/>
              <a:t>EGW, CM 124.1</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1954975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t>
            </a:r>
            <a:r>
              <a:rPr lang="nb-NO" sz="3200" dirty="0"/>
              <a:t>‘Mot Historiens Klimaks</a:t>
            </a:r>
            <a:r>
              <a:rPr lang="nb-NO" sz="3200" dirty="0" smtClean="0"/>
              <a:t>’ burde </a:t>
            </a:r>
            <a:r>
              <a:rPr lang="nb-NO" sz="3200" dirty="0"/>
              <a:t>spres vidt og bredt</a:t>
            </a:r>
            <a:r>
              <a:rPr lang="nb-NO" sz="3200" dirty="0" smtClean="0"/>
              <a:t>... Jeg </a:t>
            </a:r>
            <a:r>
              <a:rPr lang="nb-NO" sz="3200" dirty="0"/>
              <a:t>er </a:t>
            </a:r>
            <a:r>
              <a:rPr lang="nb-NO" sz="3200" dirty="0" smtClean="0">
                <a:solidFill>
                  <a:schemeClr val="tx1"/>
                </a:solidFill>
              </a:rPr>
              <a:t>mer</a:t>
            </a:r>
            <a:r>
              <a:rPr lang="en-US" sz="3200" dirty="0">
                <a:solidFill>
                  <a:schemeClr val="tx1"/>
                </a:solidFill>
              </a:rPr>
              <a:t> </a:t>
            </a:r>
            <a:r>
              <a:rPr lang="nb-NO" sz="3200" dirty="0" smtClean="0">
                <a:solidFill>
                  <a:schemeClr val="tx1"/>
                </a:solidFill>
              </a:rPr>
              <a:t>ivrig </a:t>
            </a:r>
            <a:r>
              <a:rPr lang="nb-NO" sz="3200" dirty="0">
                <a:solidFill>
                  <a:schemeClr val="tx1"/>
                </a:solidFill>
              </a:rPr>
              <a:t>etter å se en vid utbredelse av denne boken enn noen av de bøkene jeg har skrevet</a:t>
            </a:r>
            <a:r>
              <a:rPr lang="nb-NO" sz="3200" dirty="0"/>
              <a:t>; for  i Mot Historiens Klimaks er </a:t>
            </a:r>
            <a:r>
              <a:rPr lang="nb-NO" sz="3200" dirty="0">
                <a:solidFill>
                  <a:schemeClr val="tx1"/>
                </a:solidFill>
              </a:rPr>
              <a:t>det siste advarsels budskap til verden</a:t>
            </a:r>
            <a:r>
              <a:rPr lang="nb-NO" sz="3200" dirty="0"/>
              <a:t> gitt mer tydelig enn i noen andre av mine bøker</a:t>
            </a:r>
            <a:r>
              <a:rPr lang="nb-NO" sz="3200" dirty="0" smtClean="0"/>
              <a:t>.</a:t>
            </a:r>
            <a:r>
              <a:rPr lang="en-US" sz="3200" dirty="0" smtClean="0"/>
              <a:t>” </a:t>
            </a:r>
            <a:endParaRPr lang="en-US" sz="3200" dirty="0"/>
          </a:p>
        </p:txBody>
      </p:sp>
      <p:sp>
        <p:nvSpPr>
          <p:cNvPr id="3" name="Text Placeholder 2"/>
          <p:cNvSpPr>
            <a:spLocks noGrp="1"/>
          </p:cNvSpPr>
          <p:nvPr>
            <p:ph type="body" sz="half" idx="13"/>
          </p:nvPr>
        </p:nvSpPr>
        <p:spPr/>
        <p:txBody>
          <a:bodyPr>
            <a:noAutofit/>
          </a:bodyPr>
          <a:lstStyle/>
          <a:p>
            <a:r>
              <a:rPr lang="nb-NO" sz="2800" dirty="0" err="1" smtClean="0"/>
              <a:t>Egw</a:t>
            </a:r>
            <a:r>
              <a:rPr lang="nb-NO" sz="2800" dirty="0" smtClean="0"/>
              <a:t>, PM 358</a:t>
            </a:r>
            <a:endParaRPr lang="en-US" sz="2500" dirty="0"/>
          </a:p>
        </p:txBody>
      </p:sp>
      <p:sp>
        <p:nvSpPr>
          <p:cNvPr id="4" name="Text Placeholder 3"/>
          <p:cNvSpPr>
            <a:spLocks noGrp="1"/>
          </p:cNvSpPr>
          <p:nvPr>
            <p:ph type="body" sz="half" idx="2"/>
          </p:nvPr>
        </p:nvSpPr>
        <p:spPr/>
        <p:txBody>
          <a:bodyPr/>
          <a:lstStyle/>
          <a:p>
            <a:r>
              <a:rPr lang="en-US" dirty="0"/>
              <a:t>Om mot </a:t>
            </a:r>
            <a:r>
              <a:rPr lang="en-US" dirty="0" err="1"/>
              <a:t>historiens</a:t>
            </a:r>
            <a:r>
              <a:rPr lang="en-US" dirty="0"/>
              <a:t> </a:t>
            </a:r>
            <a:r>
              <a:rPr lang="en-US" dirty="0" err="1" smtClean="0"/>
              <a:t>klimaks</a:t>
            </a:r>
            <a:endParaRPr lang="en-US" dirty="0"/>
          </a:p>
        </p:txBody>
      </p:sp>
    </p:spTree>
    <p:extLst>
      <p:ext uri="{BB962C8B-B14F-4D97-AF65-F5344CB8AC3E}">
        <p14:creationId xmlns:p14="http://schemas.microsoft.com/office/powerpoint/2010/main" val="1907891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smtClean="0">
                <a:solidFill>
                  <a:schemeClr val="tx1"/>
                </a:solidFill>
                <a:ea typeface="Arial" charset="0"/>
                <a:cs typeface="Arial" charset="0"/>
              </a:rPr>
              <a:t>Spørsmål til ettertanke...</a:t>
            </a:r>
            <a:endParaRPr lang="en-US" dirty="0">
              <a:ea typeface="Arial" charset="0"/>
              <a:cs typeface="Arial" charset="0"/>
            </a:endParaRPr>
          </a:p>
        </p:txBody>
      </p:sp>
      <p:sp>
        <p:nvSpPr>
          <p:cNvPr id="3" name="Subtitle 2"/>
          <p:cNvSpPr>
            <a:spLocks noGrp="1"/>
          </p:cNvSpPr>
          <p:nvPr>
            <p:ph type="subTitle" idx="1"/>
          </p:nvPr>
        </p:nvSpPr>
        <p:spPr/>
        <p:txBody>
          <a:bodyPr/>
          <a:lstStyle/>
          <a:p>
            <a:r>
              <a:rPr lang="en-US" dirty="0"/>
              <a:t>Ellen white I 2019</a:t>
            </a:r>
            <a:endParaRPr lang="en-US" dirty="0"/>
          </a:p>
        </p:txBody>
      </p:sp>
    </p:spTree>
    <p:extLst>
      <p:ext uri="{BB962C8B-B14F-4D97-AF65-F5344CB8AC3E}">
        <p14:creationId xmlns:p14="http://schemas.microsoft.com/office/powerpoint/2010/main" val="1166268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nb-NO" b="1" dirty="0"/>
              <a:t>Var hennes tro og budskap formet av kulturen eller var formidlingen av den anpasset for å nå folk i en viss kultur?</a:t>
            </a:r>
            <a:endParaRPr lang="en-US" dirty="0"/>
          </a:p>
        </p:txBody>
      </p:sp>
      <p:sp>
        <p:nvSpPr>
          <p:cNvPr id="3" name="Text Placeholder 2"/>
          <p:cNvSpPr>
            <a:spLocks noGrp="1"/>
          </p:cNvSpPr>
          <p:nvPr>
            <p:ph type="body" sz="half" idx="13"/>
          </p:nvPr>
        </p:nvSpPr>
        <p:spPr/>
        <p:txBody>
          <a:bodyPr>
            <a:noAutofit/>
          </a:bodyPr>
          <a:lstStyle/>
          <a:p>
            <a:endParaRPr lang="en-US" sz="2500" dirty="0"/>
          </a:p>
        </p:txBody>
      </p:sp>
      <p:sp>
        <p:nvSpPr>
          <p:cNvPr id="4" name="Text Placeholder 3"/>
          <p:cNvSpPr>
            <a:spLocks noGrp="1"/>
          </p:cNvSpPr>
          <p:nvPr>
            <p:ph type="body" sz="half" idx="2"/>
          </p:nvPr>
        </p:nvSpPr>
        <p:spPr/>
        <p:txBody>
          <a:bodyPr>
            <a:normAutofit/>
          </a:bodyPr>
          <a:lstStyle/>
          <a:p>
            <a:r>
              <a:rPr lang="en-US" sz="2800" dirty="0" err="1" smtClean="0"/>
              <a:t>Spørsmål</a:t>
            </a:r>
            <a:r>
              <a:rPr lang="en-US" sz="2800" dirty="0" smtClean="0"/>
              <a:t> </a:t>
            </a:r>
            <a:r>
              <a:rPr lang="en-US" sz="2800" dirty="0" err="1" smtClean="0"/>
              <a:t>til</a:t>
            </a:r>
            <a:r>
              <a:rPr lang="en-US" sz="2800" dirty="0" smtClean="0"/>
              <a:t> </a:t>
            </a:r>
            <a:r>
              <a:rPr lang="en-US" sz="2800" dirty="0" err="1" smtClean="0"/>
              <a:t>ettertanke</a:t>
            </a:r>
            <a:endParaRPr lang="en-US" sz="2800" dirty="0"/>
          </a:p>
        </p:txBody>
      </p:sp>
    </p:spTree>
    <p:extLst>
      <p:ext uri="{BB962C8B-B14F-4D97-AF65-F5344CB8AC3E}">
        <p14:creationId xmlns:p14="http://schemas.microsoft.com/office/powerpoint/2010/main" val="4377142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nb-NO" sz="4000" b="1" dirty="0"/>
              <a:t>Hvis Bibelen som ble skrevet for 2000+ år siden er høyst relevant i dag, hvorfor skulle ikke Ellen </a:t>
            </a:r>
            <a:r>
              <a:rPr lang="nb-NO" sz="4000" b="1" dirty="0" err="1"/>
              <a:t>White’s</a:t>
            </a:r>
            <a:r>
              <a:rPr lang="nb-NO" sz="4000" b="1" dirty="0"/>
              <a:t> budskap, skrevet for drøyt 100 år siden kunne være svært relevante i dag? </a:t>
            </a:r>
            <a:endParaRPr lang="en-US" sz="4000" dirty="0"/>
          </a:p>
        </p:txBody>
      </p:sp>
      <p:sp>
        <p:nvSpPr>
          <p:cNvPr id="3" name="Text Placeholder 2"/>
          <p:cNvSpPr>
            <a:spLocks noGrp="1"/>
          </p:cNvSpPr>
          <p:nvPr>
            <p:ph type="body" sz="half" idx="13"/>
          </p:nvPr>
        </p:nvSpPr>
        <p:spPr/>
        <p:txBody>
          <a:bodyPr>
            <a:noAutofit/>
          </a:bodyPr>
          <a:lstStyle/>
          <a:p>
            <a:endParaRPr lang="en-US" sz="2500" dirty="0"/>
          </a:p>
        </p:txBody>
      </p:sp>
      <p:sp>
        <p:nvSpPr>
          <p:cNvPr id="4" name="Text Placeholder 3"/>
          <p:cNvSpPr>
            <a:spLocks noGrp="1"/>
          </p:cNvSpPr>
          <p:nvPr>
            <p:ph type="body" sz="half" idx="2"/>
          </p:nvPr>
        </p:nvSpPr>
        <p:spPr/>
        <p:txBody>
          <a:bodyPr>
            <a:normAutofit/>
          </a:bodyPr>
          <a:lstStyle/>
          <a:p>
            <a:r>
              <a:rPr lang="en-US" sz="2800" dirty="0" err="1" smtClean="0"/>
              <a:t>Spørsmål</a:t>
            </a:r>
            <a:r>
              <a:rPr lang="en-US" sz="2800" dirty="0" smtClean="0"/>
              <a:t> </a:t>
            </a:r>
            <a:r>
              <a:rPr lang="en-US" sz="2800" dirty="0" err="1" smtClean="0"/>
              <a:t>til</a:t>
            </a:r>
            <a:r>
              <a:rPr lang="en-US" sz="2800" dirty="0" smtClean="0"/>
              <a:t> </a:t>
            </a:r>
            <a:r>
              <a:rPr lang="en-US" sz="2800" dirty="0" err="1" smtClean="0"/>
              <a:t>ettertanke</a:t>
            </a:r>
            <a:endParaRPr lang="en-US" sz="2800" dirty="0"/>
          </a:p>
        </p:txBody>
      </p:sp>
    </p:spTree>
    <p:extLst>
      <p:ext uri="{BB962C8B-B14F-4D97-AF65-F5344CB8AC3E}">
        <p14:creationId xmlns:p14="http://schemas.microsoft.com/office/powerpoint/2010/main" val="1051161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nb-NO" sz="4400" b="1" dirty="0"/>
              <a:t>Er deler av det hun skriver bare hennes egne meninger eller tolkninger? Er deler av det hun skrev ikke inspirert men bare et produkt av hennes kultur?</a:t>
            </a:r>
            <a:endParaRPr lang="en-US" sz="4400" dirty="0"/>
          </a:p>
        </p:txBody>
      </p:sp>
      <p:sp>
        <p:nvSpPr>
          <p:cNvPr id="3" name="Text Placeholder 2"/>
          <p:cNvSpPr>
            <a:spLocks noGrp="1"/>
          </p:cNvSpPr>
          <p:nvPr>
            <p:ph type="body" sz="half" idx="13"/>
          </p:nvPr>
        </p:nvSpPr>
        <p:spPr/>
        <p:txBody>
          <a:bodyPr>
            <a:noAutofit/>
          </a:bodyPr>
          <a:lstStyle/>
          <a:p>
            <a:endParaRPr lang="en-US" sz="2500" dirty="0"/>
          </a:p>
        </p:txBody>
      </p:sp>
      <p:sp>
        <p:nvSpPr>
          <p:cNvPr id="4" name="Text Placeholder 3"/>
          <p:cNvSpPr>
            <a:spLocks noGrp="1"/>
          </p:cNvSpPr>
          <p:nvPr>
            <p:ph type="body" sz="half" idx="2"/>
          </p:nvPr>
        </p:nvSpPr>
        <p:spPr/>
        <p:txBody>
          <a:bodyPr>
            <a:normAutofit/>
          </a:bodyPr>
          <a:lstStyle/>
          <a:p>
            <a:r>
              <a:rPr lang="en-US" sz="2800" dirty="0" err="1" smtClean="0"/>
              <a:t>Spørsmål</a:t>
            </a:r>
            <a:r>
              <a:rPr lang="en-US" sz="2800" dirty="0" smtClean="0"/>
              <a:t> </a:t>
            </a:r>
            <a:r>
              <a:rPr lang="en-US" sz="2800" dirty="0" err="1" smtClean="0"/>
              <a:t>til</a:t>
            </a:r>
            <a:r>
              <a:rPr lang="en-US" sz="2800" dirty="0" smtClean="0"/>
              <a:t> </a:t>
            </a:r>
            <a:r>
              <a:rPr lang="en-US" sz="2800" dirty="0" err="1" smtClean="0"/>
              <a:t>ettertanke</a:t>
            </a:r>
            <a:endParaRPr lang="en-US" sz="2800" dirty="0"/>
          </a:p>
        </p:txBody>
      </p:sp>
    </p:spTree>
    <p:extLst>
      <p:ext uri="{BB962C8B-B14F-4D97-AF65-F5344CB8AC3E}">
        <p14:creationId xmlns:p14="http://schemas.microsoft.com/office/powerpoint/2010/main" val="1794038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400" dirty="0"/>
              <a:t>I disse </a:t>
            </a:r>
            <a:r>
              <a:rPr lang="nb-NO" sz="3400" dirty="0">
                <a:solidFill>
                  <a:schemeClr val="tx1"/>
                </a:solidFill>
              </a:rPr>
              <a:t>brevene</a:t>
            </a:r>
            <a:r>
              <a:rPr lang="nb-NO" sz="3400" dirty="0"/>
              <a:t> som jeg skriver, i </a:t>
            </a:r>
            <a:r>
              <a:rPr lang="nb-NO" sz="3400" dirty="0">
                <a:solidFill>
                  <a:schemeClr val="tx1"/>
                </a:solidFill>
              </a:rPr>
              <a:t>vitnesbyrdene</a:t>
            </a:r>
            <a:r>
              <a:rPr lang="nb-NO" sz="3400" dirty="0"/>
              <a:t> jeg formidler, så presenterer jeg for dere </a:t>
            </a:r>
            <a:r>
              <a:rPr lang="nb-NO" sz="3400" dirty="0">
                <a:solidFill>
                  <a:schemeClr val="tx1"/>
                </a:solidFill>
              </a:rPr>
              <a:t>det Herren har vist meg</a:t>
            </a:r>
            <a:r>
              <a:rPr lang="nb-NO" sz="3400" dirty="0"/>
              <a:t>. Jeg skriver ikke en eneste </a:t>
            </a:r>
            <a:r>
              <a:rPr lang="nb-NO" sz="3400" dirty="0">
                <a:solidFill>
                  <a:schemeClr val="tx1"/>
                </a:solidFill>
              </a:rPr>
              <a:t>artikkel</a:t>
            </a:r>
            <a:r>
              <a:rPr lang="nb-NO" sz="3400" dirty="0"/>
              <a:t> i bladet for bare å uttrykke mine egne idéer. </a:t>
            </a:r>
            <a:r>
              <a:rPr lang="nb-NO" sz="3400" dirty="0">
                <a:solidFill>
                  <a:schemeClr val="tx1"/>
                </a:solidFill>
              </a:rPr>
              <a:t>Det er det Gud har åpenbart for meg i syner – dyrebare lysstråler som skinner fra tronen</a:t>
            </a:r>
            <a:r>
              <a:rPr lang="nb-NO" sz="3400" dirty="0"/>
              <a:t>. </a:t>
            </a:r>
            <a:endParaRPr lang="en-US" sz="3400" dirty="0"/>
          </a:p>
        </p:txBody>
      </p:sp>
      <p:sp>
        <p:nvSpPr>
          <p:cNvPr id="3" name="Text Placeholder 2"/>
          <p:cNvSpPr>
            <a:spLocks noGrp="1"/>
          </p:cNvSpPr>
          <p:nvPr>
            <p:ph type="body" sz="half" idx="13"/>
          </p:nvPr>
        </p:nvSpPr>
        <p:spPr/>
        <p:txBody>
          <a:bodyPr>
            <a:noAutofit/>
          </a:bodyPr>
          <a:lstStyle/>
          <a:p>
            <a:r>
              <a:rPr lang="en-US" sz="2800" dirty="0" smtClean="0"/>
              <a:t>Ellen white, 1sm, 29.</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344435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b="1" dirty="0"/>
              <a:t>For noen betyr dette, at søndagslovene kommer, mot alle odds, fordi ”hun sier det!” For andre betyr det at Ellen White hadde feil og at hun dermed er diskvalifisert til å være et profetisk fyrtårn for adventister. For meg, betyr det at mange må revidere deres forståelse av inspirasjon.  </a:t>
            </a:r>
            <a:endParaRPr lang="en-US" sz="3200" dirty="0"/>
          </a:p>
        </p:txBody>
      </p:sp>
      <p:sp>
        <p:nvSpPr>
          <p:cNvPr id="3" name="Text Placeholder 2"/>
          <p:cNvSpPr>
            <a:spLocks noGrp="1"/>
          </p:cNvSpPr>
          <p:nvPr>
            <p:ph type="body" sz="half" idx="13"/>
          </p:nvPr>
        </p:nvSpPr>
        <p:spPr/>
        <p:txBody>
          <a:bodyPr>
            <a:noAutofit/>
          </a:bodyPr>
          <a:lstStyle/>
          <a:p>
            <a:r>
              <a:rPr lang="en-US" sz="2500" dirty="0" err="1"/>
              <a:t>forfatter</a:t>
            </a:r>
            <a:r>
              <a:rPr lang="en-US" sz="2500" dirty="0"/>
              <a:t>, </a:t>
            </a:r>
            <a:r>
              <a:rPr lang="en-US" sz="2500" dirty="0" err="1"/>
              <a:t>tidligere</a:t>
            </a:r>
            <a:r>
              <a:rPr lang="en-US" sz="2500" dirty="0"/>
              <a:t> </a:t>
            </a:r>
            <a:r>
              <a:rPr lang="en-US" sz="2500" dirty="0" err="1"/>
              <a:t>unionsleder</a:t>
            </a:r>
            <a:endParaRPr lang="en-US" sz="2500" dirty="0"/>
          </a:p>
        </p:txBody>
      </p:sp>
      <p:sp>
        <p:nvSpPr>
          <p:cNvPr id="4" name="Text Placeholder 3"/>
          <p:cNvSpPr>
            <a:spLocks noGrp="1"/>
          </p:cNvSpPr>
          <p:nvPr>
            <p:ph type="body" sz="half" idx="2"/>
          </p:nvPr>
        </p:nvSpPr>
        <p:spPr/>
        <p:txBody>
          <a:bodyPr/>
          <a:lstStyle/>
          <a:p>
            <a:r>
              <a:rPr lang="nb-NO" dirty="0"/>
              <a:t>”Kommer det søndagslover?”</a:t>
            </a:r>
            <a:endParaRPr lang="en-US" dirty="0"/>
          </a:p>
        </p:txBody>
      </p:sp>
    </p:spTree>
    <p:extLst>
      <p:ext uri="{BB962C8B-B14F-4D97-AF65-F5344CB8AC3E}">
        <p14:creationId xmlns:p14="http://schemas.microsoft.com/office/powerpoint/2010/main" val="11570273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a:t>Det er tilfelle angående </a:t>
            </a:r>
            <a:r>
              <a:rPr lang="nb-NO" sz="3600" dirty="0">
                <a:solidFill>
                  <a:schemeClr val="tx1"/>
                </a:solidFill>
              </a:rPr>
              <a:t>artiklene</a:t>
            </a:r>
            <a:r>
              <a:rPr lang="nb-NO" sz="3600" dirty="0"/>
              <a:t> i våre blader og i </a:t>
            </a:r>
            <a:r>
              <a:rPr lang="nb-NO" sz="3600" dirty="0">
                <a:solidFill>
                  <a:schemeClr val="tx1"/>
                </a:solidFill>
              </a:rPr>
              <a:t>mine mange bøker</a:t>
            </a:r>
            <a:r>
              <a:rPr lang="nb-NO" sz="3600" dirty="0"/>
              <a:t>. </a:t>
            </a:r>
            <a:r>
              <a:rPr lang="nb-NO" sz="3600" dirty="0">
                <a:solidFill>
                  <a:schemeClr val="tx1"/>
                </a:solidFill>
              </a:rPr>
              <a:t>Jeg har blitt instruert </a:t>
            </a:r>
            <a:r>
              <a:rPr lang="nb-NO" sz="3600" dirty="0"/>
              <a:t>i samsvar med Ordet og forordningene i Guds lov. </a:t>
            </a:r>
            <a:r>
              <a:rPr lang="nb-NO" sz="3600" dirty="0">
                <a:solidFill>
                  <a:schemeClr val="tx1"/>
                </a:solidFill>
              </a:rPr>
              <a:t>Jeg har blitt veiledet </a:t>
            </a:r>
            <a:r>
              <a:rPr lang="nb-NO" sz="3600" dirty="0"/>
              <a:t>i utvalget av Kristi undervisning. </a:t>
            </a:r>
            <a:r>
              <a:rPr lang="nb-NO" sz="3600" dirty="0">
                <a:solidFill>
                  <a:schemeClr val="tx1"/>
                </a:solidFill>
              </a:rPr>
              <a:t>Er ikke standpunktene i mine skrifter i harmoni med Jesu Kristi lære</a:t>
            </a:r>
            <a:r>
              <a:rPr lang="nb-NO" sz="3600" dirty="0" smtClean="0">
                <a:solidFill>
                  <a:schemeClr val="tx1"/>
                </a:solidFill>
              </a:rPr>
              <a:t>?</a:t>
            </a:r>
            <a:r>
              <a:rPr lang="en-US" sz="3600" dirty="0" smtClean="0">
                <a:solidFill>
                  <a:schemeClr val="tx1"/>
                </a:solidFill>
              </a:rPr>
              <a:t> </a:t>
            </a:r>
            <a:endParaRPr lang="en-US" sz="3400" dirty="0">
              <a:solidFill>
                <a:schemeClr val="tx1"/>
              </a:solidFill>
            </a:endParaRPr>
          </a:p>
        </p:txBody>
      </p:sp>
      <p:sp>
        <p:nvSpPr>
          <p:cNvPr id="3" name="Text Placeholder 2"/>
          <p:cNvSpPr>
            <a:spLocks noGrp="1"/>
          </p:cNvSpPr>
          <p:nvPr>
            <p:ph type="body" sz="half" idx="13"/>
          </p:nvPr>
        </p:nvSpPr>
        <p:spPr/>
        <p:txBody>
          <a:bodyPr>
            <a:noAutofit/>
          </a:bodyPr>
          <a:lstStyle/>
          <a:p>
            <a:r>
              <a:rPr lang="en-US" sz="2800" dirty="0" smtClean="0"/>
              <a:t>Ellen white, 1sm, </a:t>
            </a:r>
            <a:r>
              <a:rPr lang="en-US" sz="2800" dirty="0" smtClean="0"/>
              <a:t>29</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7018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nb-NO" b="1" dirty="0"/>
              <a:t>Var budskapene Gud sendte ment bare for hennes tid eller også for oss i dag?</a:t>
            </a:r>
            <a:endParaRPr lang="en-US" dirty="0"/>
          </a:p>
        </p:txBody>
      </p:sp>
      <p:sp>
        <p:nvSpPr>
          <p:cNvPr id="3" name="Text Placeholder 2"/>
          <p:cNvSpPr>
            <a:spLocks noGrp="1"/>
          </p:cNvSpPr>
          <p:nvPr>
            <p:ph type="body" sz="half" idx="13"/>
          </p:nvPr>
        </p:nvSpPr>
        <p:spPr/>
        <p:txBody>
          <a:bodyPr>
            <a:noAutofit/>
          </a:bodyPr>
          <a:lstStyle/>
          <a:p>
            <a:endParaRPr lang="en-US" sz="2500" dirty="0"/>
          </a:p>
        </p:txBody>
      </p:sp>
      <p:sp>
        <p:nvSpPr>
          <p:cNvPr id="4" name="Text Placeholder 3"/>
          <p:cNvSpPr>
            <a:spLocks noGrp="1"/>
          </p:cNvSpPr>
          <p:nvPr>
            <p:ph type="body" sz="half" idx="2"/>
          </p:nvPr>
        </p:nvSpPr>
        <p:spPr/>
        <p:txBody>
          <a:bodyPr>
            <a:normAutofit/>
          </a:bodyPr>
          <a:lstStyle/>
          <a:p>
            <a:r>
              <a:rPr lang="en-US" sz="2800" dirty="0" err="1" smtClean="0"/>
              <a:t>Spørsmål</a:t>
            </a:r>
            <a:r>
              <a:rPr lang="en-US" sz="2800" dirty="0" smtClean="0"/>
              <a:t> </a:t>
            </a:r>
            <a:r>
              <a:rPr lang="en-US" sz="2800" dirty="0" err="1" smtClean="0"/>
              <a:t>til</a:t>
            </a:r>
            <a:r>
              <a:rPr lang="en-US" sz="2800" dirty="0" smtClean="0"/>
              <a:t> </a:t>
            </a:r>
            <a:r>
              <a:rPr lang="en-US" sz="2800" dirty="0" err="1" smtClean="0"/>
              <a:t>ettertanke</a:t>
            </a:r>
            <a:endParaRPr lang="en-US" sz="2800" dirty="0"/>
          </a:p>
        </p:txBody>
      </p:sp>
    </p:spTree>
    <p:extLst>
      <p:ext uri="{BB962C8B-B14F-4D97-AF65-F5344CB8AC3E}">
        <p14:creationId xmlns:p14="http://schemas.microsoft.com/office/powerpoint/2010/main" val="507646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a:t>Fysisk har jeg alltid vært som et svakt leirkar; og selv i min høye alder fortsetter </a:t>
            </a:r>
            <a:r>
              <a:rPr lang="nb-NO" sz="3600" dirty="0">
                <a:solidFill>
                  <a:schemeClr val="tx1"/>
                </a:solidFill>
              </a:rPr>
              <a:t>Herren ved Den Hellige Ånd å bevege meg </a:t>
            </a:r>
            <a:r>
              <a:rPr lang="nb-NO" sz="3600" dirty="0"/>
              <a:t>til å skrive </a:t>
            </a:r>
            <a:r>
              <a:rPr lang="nb-NO" sz="3600" dirty="0">
                <a:solidFill>
                  <a:schemeClr val="tx1"/>
                </a:solidFill>
              </a:rPr>
              <a:t>de viktigste bøker som noen gang er blitt gjort tilgjengelige for </a:t>
            </a:r>
            <a:r>
              <a:rPr lang="nb-NO" sz="3600" dirty="0" smtClean="0">
                <a:solidFill>
                  <a:schemeClr val="tx1"/>
                </a:solidFill>
              </a:rPr>
              <a:t>menighetene </a:t>
            </a:r>
            <a:r>
              <a:rPr lang="nb-NO" sz="3600" dirty="0">
                <a:solidFill>
                  <a:schemeClr val="tx1"/>
                </a:solidFill>
              </a:rPr>
              <a:t>og verden</a:t>
            </a:r>
            <a:r>
              <a:rPr lang="nb-NO" sz="3600" dirty="0"/>
              <a:t>. </a:t>
            </a:r>
            <a:endParaRPr lang="en-US" sz="3600" dirty="0"/>
          </a:p>
        </p:txBody>
      </p:sp>
      <p:sp>
        <p:nvSpPr>
          <p:cNvPr id="3" name="Text Placeholder 2"/>
          <p:cNvSpPr>
            <a:spLocks noGrp="1"/>
          </p:cNvSpPr>
          <p:nvPr>
            <p:ph type="body" sz="half" idx="13"/>
          </p:nvPr>
        </p:nvSpPr>
        <p:spPr/>
        <p:txBody>
          <a:bodyPr>
            <a:noAutofit/>
          </a:bodyPr>
          <a:lstStyle/>
          <a:p>
            <a:r>
              <a:rPr lang="en-US" sz="2800" dirty="0" smtClean="0"/>
              <a:t>Ellen white, </a:t>
            </a:r>
            <a:r>
              <a:rPr lang="en-US" sz="2800" dirty="0" smtClean="0"/>
              <a:t>3sm</a:t>
            </a:r>
            <a:r>
              <a:rPr lang="en-US" sz="2800" dirty="0" smtClean="0"/>
              <a:t>, </a:t>
            </a:r>
            <a:r>
              <a:rPr lang="en-US" sz="2800" dirty="0" smtClean="0"/>
              <a:t>76</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916821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a:t>Herren beviser hva Han kan gjøre gjennom svake redskap. Levetiden som Han gir meg, vil jeg bruke til Hans ære. Og </a:t>
            </a:r>
            <a:r>
              <a:rPr lang="nb-NO" sz="3600" dirty="0">
                <a:solidFill>
                  <a:schemeClr val="tx1"/>
                </a:solidFill>
              </a:rPr>
              <a:t>når Han måtte se det passende å la meg hvile, skal Hans budskap ha en enda større vital kraft </a:t>
            </a:r>
            <a:r>
              <a:rPr lang="nb-NO" sz="3600" dirty="0"/>
              <a:t>enn da det svake redskapet de ble levert gjennom, levde.”</a:t>
            </a:r>
            <a:r>
              <a:rPr lang="en-US" sz="3600" dirty="0"/>
              <a:t> </a:t>
            </a:r>
            <a:endParaRPr lang="en-US" sz="3600" dirty="0"/>
          </a:p>
        </p:txBody>
      </p:sp>
      <p:sp>
        <p:nvSpPr>
          <p:cNvPr id="3" name="Text Placeholder 2"/>
          <p:cNvSpPr>
            <a:spLocks noGrp="1"/>
          </p:cNvSpPr>
          <p:nvPr>
            <p:ph type="body" sz="half" idx="13"/>
          </p:nvPr>
        </p:nvSpPr>
        <p:spPr/>
        <p:txBody>
          <a:bodyPr>
            <a:noAutofit/>
          </a:bodyPr>
          <a:lstStyle/>
          <a:p>
            <a:r>
              <a:rPr lang="en-US" sz="2800" dirty="0" smtClean="0"/>
              <a:t>Ellen white, </a:t>
            </a:r>
            <a:r>
              <a:rPr lang="en-US" sz="2800" dirty="0" smtClean="0"/>
              <a:t>3sm</a:t>
            </a:r>
            <a:r>
              <a:rPr lang="en-US" sz="2800" dirty="0" smtClean="0"/>
              <a:t>, </a:t>
            </a:r>
            <a:r>
              <a:rPr lang="en-US" sz="2800" dirty="0" smtClean="0"/>
              <a:t>76</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152917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4000" b="1" dirty="0"/>
              <a:t>Var budskapene Gud gav henne ment til å være kun inspirerende andaktslesning for de som måtte ønske, eller er det noe som vi virkelig trenger å lese og studere i disse siste dager?</a:t>
            </a:r>
            <a:endParaRPr lang="en-US" sz="4000" dirty="0"/>
          </a:p>
        </p:txBody>
      </p:sp>
      <p:sp>
        <p:nvSpPr>
          <p:cNvPr id="3" name="Text Placeholder 2"/>
          <p:cNvSpPr>
            <a:spLocks noGrp="1"/>
          </p:cNvSpPr>
          <p:nvPr>
            <p:ph type="body" sz="half" idx="13"/>
          </p:nvPr>
        </p:nvSpPr>
        <p:spPr/>
        <p:txBody>
          <a:bodyPr>
            <a:noAutofit/>
          </a:bodyPr>
          <a:lstStyle/>
          <a:p>
            <a:endParaRPr lang="en-US" sz="2500" dirty="0"/>
          </a:p>
        </p:txBody>
      </p:sp>
      <p:sp>
        <p:nvSpPr>
          <p:cNvPr id="4" name="Text Placeholder 3"/>
          <p:cNvSpPr>
            <a:spLocks noGrp="1"/>
          </p:cNvSpPr>
          <p:nvPr>
            <p:ph type="body" sz="half" idx="2"/>
          </p:nvPr>
        </p:nvSpPr>
        <p:spPr/>
        <p:txBody>
          <a:bodyPr>
            <a:normAutofit/>
          </a:bodyPr>
          <a:lstStyle/>
          <a:p>
            <a:r>
              <a:rPr lang="en-US" sz="2800" dirty="0" err="1" smtClean="0"/>
              <a:t>Spørsmål</a:t>
            </a:r>
            <a:r>
              <a:rPr lang="en-US" sz="2800" dirty="0" smtClean="0"/>
              <a:t> </a:t>
            </a:r>
            <a:r>
              <a:rPr lang="en-US" sz="2800" dirty="0" err="1" smtClean="0"/>
              <a:t>til</a:t>
            </a:r>
            <a:r>
              <a:rPr lang="en-US" sz="2800" dirty="0" smtClean="0"/>
              <a:t> </a:t>
            </a:r>
            <a:r>
              <a:rPr lang="en-US" sz="2800" dirty="0" err="1" smtClean="0"/>
              <a:t>ettertanke</a:t>
            </a:r>
            <a:endParaRPr lang="en-US" sz="2800" dirty="0"/>
          </a:p>
        </p:txBody>
      </p:sp>
    </p:spTree>
    <p:extLst>
      <p:ext uri="{BB962C8B-B14F-4D97-AF65-F5344CB8AC3E}">
        <p14:creationId xmlns:p14="http://schemas.microsoft.com/office/powerpoint/2010/main" val="1757690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smtClean="0"/>
              <a:t>Det </a:t>
            </a:r>
            <a:r>
              <a:rPr lang="nb-NO" sz="3200" dirty="0"/>
              <a:t>er Satans særlige mål å hindre dette lyset i å nå Guds folk, som så </a:t>
            </a:r>
            <a:r>
              <a:rPr lang="nb-NO" sz="3200" dirty="0">
                <a:solidFill>
                  <a:schemeClr val="tx1"/>
                </a:solidFill>
              </a:rPr>
              <a:t>desperat trenger det </a:t>
            </a:r>
            <a:r>
              <a:rPr lang="nb-NO" sz="3200" dirty="0"/>
              <a:t>midt under de siste dagers store farer</a:t>
            </a:r>
            <a:r>
              <a:rPr lang="nb-NO" sz="3200" dirty="0" smtClean="0"/>
              <a:t>.”</a:t>
            </a:r>
            <a:endParaRPr lang="en-US" sz="3200" dirty="0"/>
          </a:p>
        </p:txBody>
      </p:sp>
      <p:sp>
        <p:nvSpPr>
          <p:cNvPr id="3" name="Text Placeholder 2"/>
          <p:cNvSpPr>
            <a:spLocks noGrp="1"/>
          </p:cNvSpPr>
          <p:nvPr>
            <p:ph type="body" sz="half" idx="13"/>
          </p:nvPr>
        </p:nvSpPr>
        <p:spPr/>
        <p:txBody>
          <a:bodyPr>
            <a:noAutofit/>
          </a:bodyPr>
          <a:lstStyle/>
          <a:p>
            <a:r>
              <a:rPr lang="en-US" sz="2800" dirty="0"/>
              <a:t>EGW, </a:t>
            </a:r>
            <a:r>
              <a:rPr lang="en-US" sz="2800" dirty="0" smtClean="0"/>
              <a:t>2t, </a:t>
            </a:r>
            <a:r>
              <a:rPr lang="en-US" sz="2800" dirty="0" smtClean="0"/>
              <a:t>607</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686189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981371"/>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411" y="1062285"/>
            <a:ext cx="7248264" cy="48133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06" y="1062284"/>
            <a:ext cx="3327400" cy="4813300"/>
          </a:xfrm>
          <a:prstGeom prst="rect">
            <a:avLst/>
          </a:prstGeom>
        </p:spPr>
      </p:pic>
    </p:spTree>
    <p:extLst>
      <p:ext uri="{BB962C8B-B14F-4D97-AF65-F5344CB8AC3E}">
        <p14:creationId xmlns:p14="http://schemas.microsoft.com/office/powerpoint/2010/main" val="190596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5400" dirty="0" smtClean="0"/>
              <a:t>Tro </a:t>
            </a:r>
            <a:r>
              <a:rPr lang="nb-NO" sz="5400" dirty="0"/>
              <a:t>på Herren deres Gud, så skal dere være trygge. Tro på Hans profeter, så skal dere ha framgang.</a:t>
            </a:r>
            <a:r>
              <a:rPr lang="en-US" sz="5400" dirty="0"/>
              <a:t> </a:t>
            </a:r>
          </a:p>
        </p:txBody>
      </p:sp>
      <p:sp>
        <p:nvSpPr>
          <p:cNvPr id="3" name="Text Placeholder 2"/>
          <p:cNvSpPr>
            <a:spLocks noGrp="1"/>
          </p:cNvSpPr>
          <p:nvPr>
            <p:ph type="body" sz="half" idx="13"/>
          </p:nvPr>
        </p:nvSpPr>
        <p:spPr/>
        <p:txBody>
          <a:bodyPr>
            <a:noAutofit/>
          </a:bodyPr>
          <a:lstStyle/>
          <a:p>
            <a:r>
              <a:rPr lang="en-US" sz="2800" dirty="0" smtClean="0"/>
              <a:t>2 </a:t>
            </a:r>
            <a:r>
              <a:rPr lang="en-US" sz="2800" dirty="0" err="1" smtClean="0"/>
              <a:t>Krøn</a:t>
            </a:r>
            <a:r>
              <a:rPr lang="en-US" sz="2800" dirty="0" smtClean="0"/>
              <a:t> 20:20</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7870105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exhibitions in the bicycle craze are an offense to God. His wrath is kindled against those who do such things. </a:t>
            </a:r>
            <a:endParaRPr lang="en-US" sz="3400" dirty="0"/>
          </a:p>
        </p:txBody>
      </p:sp>
      <p:sp>
        <p:nvSpPr>
          <p:cNvPr id="3" name="Text Placeholder 2"/>
          <p:cNvSpPr>
            <a:spLocks noGrp="1"/>
          </p:cNvSpPr>
          <p:nvPr>
            <p:ph type="body" sz="half" idx="13"/>
          </p:nvPr>
        </p:nvSpPr>
        <p:spPr/>
        <p:txBody>
          <a:bodyPr>
            <a:noAutofit/>
          </a:bodyPr>
          <a:lstStyle/>
          <a:p>
            <a:r>
              <a:rPr lang="en-US" sz="2800" dirty="0" smtClean="0"/>
              <a:t>Ct 367</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665749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Instead </a:t>
            </a:r>
            <a:r>
              <a:rPr lang="en-US" sz="3600" dirty="0"/>
              <a:t>of investing one hundred dollars in a bicycle, you would consider the matter well, lest it might be at the price of souls for whom Christ died, and for whom he has made you responsible</a:t>
            </a:r>
            <a:r>
              <a:rPr lang="en-US" sz="3600" dirty="0" smtClean="0"/>
              <a:t>.</a:t>
            </a:r>
            <a:endParaRPr lang="en-US" sz="3400" dirty="0"/>
          </a:p>
        </p:txBody>
      </p:sp>
      <p:sp>
        <p:nvSpPr>
          <p:cNvPr id="3" name="Text Placeholder 2"/>
          <p:cNvSpPr>
            <a:spLocks noGrp="1"/>
          </p:cNvSpPr>
          <p:nvPr>
            <p:ph type="body" sz="half" idx="13"/>
          </p:nvPr>
        </p:nvSpPr>
        <p:spPr/>
        <p:txBody>
          <a:bodyPr>
            <a:noAutofit/>
          </a:bodyPr>
          <a:lstStyle/>
          <a:p>
            <a:r>
              <a:rPr lang="en-US" sz="2800" smtClean="0"/>
              <a:t>Ct 367</a:t>
            </a:r>
            <a:endParaRPr lang="en-US" sz="28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869524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t>Hennes verden eksisterer ikke lenger. Den underliggende ”store fortellingen” i den ”store striden” mellom gode og onde krefter er så gjeldende som aldri før</a:t>
            </a:r>
            <a:r>
              <a:rPr lang="nb-NO" sz="3200" dirty="0" smtClean="0"/>
              <a:t>.... </a:t>
            </a:r>
            <a:endParaRPr lang="en-US" sz="3200" dirty="0"/>
          </a:p>
        </p:txBody>
      </p:sp>
      <p:sp>
        <p:nvSpPr>
          <p:cNvPr id="3" name="Text Placeholder 2"/>
          <p:cNvSpPr>
            <a:spLocks noGrp="1"/>
          </p:cNvSpPr>
          <p:nvPr>
            <p:ph type="body" sz="half" idx="13"/>
          </p:nvPr>
        </p:nvSpPr>
        <p:spPr/>
        <p:txBody>
          <a:bodyPr>
            <a:noAutofit/>
          </a:bodyPr>
          <a:lstStyle/>
          <a:p>
            <a:r>
              <a:rPr lang="en-US" sz="2500" dirty="0" err="1"/>
              <a:t>forfatter</a:t>
            </a:r>
            <a:r>
              <a:rPr lang="en-US" sz="2500" dirty="0"/>
              <a:t>, </a:t>
            </a:r>
            <a:r>
              <a:rPr lang="en-US" sz="2500" dirty="0" err="1"/>
              <a:t>tidligere</a:t>
            </a:r>
            <a:r>
              <a:rPr lang="en-US" sz="2500" dirty="0"/>
              <a:t> </a:t>
            </a:r>
            <a:r>
              <a:rPr lang="en-US" sz="2500" dirty="0" err="1"/>
              <a:t>unionsleder</a:t>
            </a:r>
            <a:endParaRPr lang="en-US" sz="2500" dirty="0"/>
          </a:p>
        </p:txBody>
      </p:sp>
      <p:sp>
        <p:nvSpPr>
          <p:cNvPr id="4" name="Text Placeholder 3"/>
          <p:cNvSpPr>
            <a:spLocks noGrp="1"/>
          </p:cNvSpPr>
          <p:nvPr>
            <p:ph type="body" sz="half" idx="2"/>
          </p:nvPr>
        </p:nvSpPr>
        <p:spPr/>
        <p:txBody>
          <a:bodyPr/>
          <a:lstStyle/>
          <a:p>
            <a:r>
              <a:rPr lang="nb-NO" dirty="0"/>
              <a:t>”Kommer det søndagslover?”</a:t>
            </a:r>
            <a:endParaRPr lang="en-US" dirty="0"/>
          </a:p>
        </p:txBody>
      </p:sp>
    </p:spTree>
    <p:extLst>
      <p:ext uri="{BB962C8B-B14F-4D97-AF65-F5344CB8AC3E}">
        <p14:creationId xmlns:p14="http://schemas.microsoft.com/office/powerpoint/2010/main" val="1309100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b="1" dirty="0"/>
              <a:t>Idet Adventistkirken over hele verden studerer Åpenbaringsboken i dette kvartalet, er det viktig å huske på at våre negative meninger om katolisismen ble utviklet i denne sterke anti-katolske konteksten. </a:t>
            </a:r>
            <a:endParaRPr lang="en-US" sz="3200" dirty="0"/>
          </a:p>
        </p:txBody>
      </p:sp>
      <p:sp>
        <p:nvSpPr>
          <p:cNvPr id="3" name="Text Placeholder 2"/>
          <p:cNvSpPr>
            <a:spLocks noGrp="1"/>
          </p:cNvSpPr>
          <p:nvPr>
            <p:ph type="body" sz="half" idx="13"/>
          </p:nvPr>
        </p:nvSpPr>
        <p:spPr/>
        <p:txBody>
          <a:bodyPr>
            <a:noAutofit/>
          </a:bodyPr>
          <a:lstStyle/>
          <a:p>
            <a:r>
              <a:rPr lang="en-US" sz="2500" dirty="0" err="1" smtClean="0"/>
              <a:t>Reinder</a:t>
            </a:r>
            <a:r>
              <a:rPr lang="en-US" sz="2500" dirty="0" smtClean="0"/>
              <a:t> </a:t>
            </a:r>
            <a:r>
              <a:rPr lang="en-US" sz="2500" dirty="0" err="1" smtClean="0"/>
              <a:t>bruinsma</a:t>
            </a:r>
            <a:r>
              <a:rPr lang="en-US" sz="2500" dirty="0" smtClean="0"/>
              <a:t>, </a:t>
            </a:r>
            <a:r>
              <a:rPr lang="en-US" sz="2500" dirty="0" err="1" smtClean="0"/>
              <a:t>holland</a:t>
            </a:r>
            <a:r>
              <a:rPr lang="en-US" sz="2500" dirty="0" smtClean="0"/>
              <a:t>, </a:t>
            </a:r>
            <a:r>
              <a:rPr lang="en-US" sz="2500" dirty="0" err="1" smtClean="0"/>
              <a:t>forfatter</a:t>
            </a:r>
            <a:r>
              <a:rPr lang="en-US" sz="2500" dirty="0" smtClean="0"/>
              <a:t>, </a:t>
            </a:r>
            <a:r>
              <a:rPr lang="en-US" sz="2500" dirty="0" err="1" smtClean="0"/>
              <a:t>tidligere</a:t>
            </a:r>
            <a:r>
              <a:rPr lang="en-US" sz="2500" dirty="0" smtClean="0"/>
              <a:t> </a:t>
            </a:r>
            <a:r>
              <a:rPr lang="en-US" sz="2500" dirty="0" err="1" smtClean="0"/>
              <a:t>unionsleder</a:t>
            </a:r>
            <a:endParaRPr lang="en-US" sz="25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02821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12192000" cy="6981371"/>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741" y="-9482"/>
            <a:ext cx="7847387" cy="6990853"/>
          </a:xfrm>
          <a:prstGeom prst="rect">
            <a:avLst/>
          </a:prstGeom>
        </p:spPr>
      </p:pic>
    </p:spTree>
    <p:extLst>
      <p:ext uri="{BB962C8B-B14F-4D97-AF65-F5344CB8AC3E}">
        <p14:creationId xmlns:p14="http://schemas.microsoft.com/office/powerpoint/2010/main" val="850363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200" dirty="0"/>
              <a:t>Men den utspiller seg på veldig annerledes måter i vårt sekulære samfunn, som har en helt annen religiøs og kulturell sammensetning. Det er opp til oss å oppfatte hvordan denne ”store striden” utspiller seg i vår vestlige verden i det 21. århundret. </a:t>
            </a:r>
            <a:r>
              <a:rPr lang="en-US" sz="3200" dirty="0"/>
              <a:t/>
            </a:r>
            <a:br>
              <a:rPr lang="en-US" sz="3200" dirty="0"/>
            </a:br>
            <a:r>
              <a:rPr lang="nb-NO" sz="3200" dirty="0"/>
              <a:t> </a:t>
            </a:r>
            <a:endParaRPr lang="en-US" sz="3200" dirty="0"/>
          </a:p>
        </p:txBody>
      </p:sp>
      <p:sp>
        <p:nvSpPr>
          <p:cNvPr id="3" name="Text Placeholder 2"/>
          <p:cNvSpPr>
            <a:spLocks noGrp="1"/>
          </p:cNvSpPr>
          <p:nvPr>
            <p:ph type="body" sz="half" idx="13"/>
          </p:nvPr>
        </p:nvSpPr>
        <p:spPr/>
        <p:txBody>
          <a:bodyPr>
            <a:noAutofit/>
          </a:bodyPr>
          <a:lstStyle/>
          <a:p>
            <a:r>
              <a:rPr lang="en-US" sz="2500" dirty="0" err="1"/>
              <a:t>forfatter</a:t>
            </a:r>
            <a:r>
              <a:rPr lang="en-US" sz="2500" dirty="0"/>
              <a:t>, </a:t>
            </a:r>
            <a:r>
              <a:rPr lang="en-US" sz="2500" dirty="0" err="1"/>
              <a:t>tidligere</a:t>
            </a:r>
            <a:r>
              <a:rPr lang="en-US" sz="2500" dirty="0"/>
              <a:t> </a:t>
            </a:r>
            <a:r>
              <a:rPr lang="en-US" sz="2500" dirty="0" err="1"/>
              <a:t>unionsleder</a:t>
            </a:r>
            <a:endParaRPr lang="en-US" sz="2500" dirty="0"/>
          </a:p>
        </p:txBody>
      </p:sp>
      <p:sp>
        <p:nvSpPr>
          <p:cNvPr id="4" name="Text Placeholder 3"/>
          <p:cNvSpPr>
            <a:spLocks noGrp="1"/>
          </p:cNvSpPr>
          <p:nvPr>
            <p:ph type="body" sz="half" idx="2"/>
          </p:nvPr>
        </p:nvSpPr>
        <p:spPr/>
        <p:txBody>
          <a:bodyPr/>
          <a:lstStyle/>
          <a:p>
            <a:r>
              <a:rPr lang="nb-NO" dirty="0"/>
              <a:t>”Kommer det søndagslover</a:t>
            </a:r>
            <a:r>
              <a:rPr lang="nb-NO" dirty="0" smtClean="0"/>
              <a:t>?”</a:t>
            </a:r>
            <a:endParaRPr lang="en-US" dirty="0"/>
          </a:p>
        </p:txBody>
      </p:sp>
    </p:spTree>
    <p:extLst>
      <p:ext uri="{BB962C8B-B14F-4D97-AF65-F5344CB8AC3E}">
        <p14:creationId xmlns:p14="http://schemas.microsoft.com/office/powerpoint/2010/main" val="1337080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981371"/>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51" y="1270865"/>
            <a:ext cx="4424766" cy="44247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284" y="1271208"/>
            <a:ext cx="3065422" cy="4424424"/>
          </a:xfrm>
          <a:prstGeom prst="rect">
            <a:avLst/>
          </a:prstGeom>
        </p:spPr>
      </p:pic>
    </p:spTree>
    <p:extLst>
      <p:ext uri="{BB962C8B-B14F-4D97-AF65-F5344CB8AC3E}">
        <p14:creationId xmlns:p14="http://schemas.microsoft.com/office/powerpoint/2010/main" val="968945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a:t>Forfatteren er ikledd drakten til en overbevist og glødende protestant, som forsvarer Protestantismens grunnleggende prinsipp, Sola </a:t>
            </a:r>
            <a:r>
              <a:rPr lang="nb-NO" sz="3600" dirty="0" err="1"/>
              <a:t>Scriptura</a:t>
            </a:r>
            <a:r>
              <a:rPr lang="nb-NO" sz="3600" dirty="0"/>
              <a:t>. Og hun gjør det som en datter av sin tid. </a:t>
            </a:r>
            <a:endParaRPr lang="en-US" sz="3400" dirty="0"/>
          </a:p>
        </p:txBody>
      </p:sp>
      <p:sp>
        <p:nvSpPr>
          <p:cNvPr id="3" name="Text Placeholder 2"/>
          <p:cNvSpPr>
            <a:spLocks noGrp="1"/>
          </p:cNvSpPr>
          <p:nvPr>
            <p:ph type="body" sz="half" idx="13"/>
          </p:nvPr>
        </p:nvSpPr>
        <p:spPr/>
        <p:txBody>
          <a:bodyPr>
            <a:noAutofit/>
          </a:bodyPr>
          <a:lstStyle/>
          <a:p>
            <a:r>
              <a:rPr lang="en-US" sz="2500" dirty="0" err="1" smtClean="0"/>
              <a:t>Tillagt</a:t>
            </a:r>
            <a:r>
              <a:rPr lang="en-US" sz="2500" dirty="0" smtClean="0"/>
              <a:t> </a:t>
            </a:r>
            <a:r>
              <a:rPr lang="en-US" sz="2500" dirty="0" err="1" smtClean="0"/>
              <a:t>forord</a:t>
            </a:r>
            <a:r>
              <a:rPr lang="en-US" sz="2500" dirty="0" smtClean="0"/>
              <a:t> I den </a:t>
            </a:r>
            <a:r>
              <a:rPr lang="en-US" sz="2500" dirty="0" err="1" smtClean="0"/>
              <a:t>italienske</a:t>
            </a:r>
            <a:r>
              <a:rPr lang="en-US" sz="2500" dirty="0" smtClean="0"/>
              <a:t> </a:t>
            </a:r>
            <a:r>
              <a:rPr lang="en-US" sz="2500" dirty="0" err="1" smtClean="0"/>
              <a:t>utgaven</a:t>
            </a:r>
            <a:r>
              <a:rPr lang="en-US" sz="2500" dirty="0" smtClean="0"/>
              <a:t> </a:t>
            </a:r>
            <a:r>
              <a:rPr lang="en-US" sz="2500" dirty="0" err="1" smtClean="0"/>
              <a:t>av</a:t>
            </a:r>
            <a:r>
              <a:rPr lang="en-US" sz="2500" dirty="0" smtClean="0"/>
              <a:t> den store </a:t>
            </a:r>
            <a:r>
              <a:rPr lang="en-US" sz="2500" dirty="0" err="1" smtClean="0"/>
              <a:t>striden</a:t>
            </a:r>
            <a:endParaRPr lang="en-US" sz="25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17340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a:t>Enhver forfatter er et barn av sin egen tid og kultur. Ellen G. White er ikke noe unntak til denne regelen. Faktisk, hvis ikke vi husker dette, står vi i fare for å bruke denne boken på feil måte.</a:t>
            </a:r>
            <a:r>
              <a:rPr lang="en-US" sz="3600" dirty="0"/>
              <a:t> </a:t>
            </a:r>
            <a:endParaRPr lang="en-US" sz="3400" dirty="0"/>
          </a:p>
        </p:txBody>
      </p:sp>
      <p:sp>
        <p:nvSpPr>
          <p:cNvPr id="3" name="Text Placeholder 2"/>
          <p:cNvSpPr>
            <a:spLocks noGrp="1"/>
          </p:cNvSpPr>
          <p:nvPr>
            <p:ph type="body" sz="half" idx="13"/>
          </p:nvPr>
        </p:nvSpPr>
        <p:spPr/>
        <p:txBody>
          <a:bodyPr>
            <a:noAutofit/>
          </a:bodyPr>
          <a:lstStyle/>
          <a:p>
            <a:r>
              <a:rPr lang="en-US" sz="2500" dirty="0" err="1" smtClean="0"/>
              <a:t>Tillagt</a:t>
            </a:r>
            <a:r>
              <a:rPr lang="en-US" sz="2500" dirty="0" smtClean="0"/>
              <a:t> </a:t>
            </a:r>
            <a:r>
              <a:rPr lang="en-US" sz="2500" dirty="0" err="1" smtClean="0"/>
              <a:t>forord</a:t>
            </a:r>
            <a:r>
              <a:rPr lang="en-US" sz="2500" dirty="0" smtClean="0"/>
              <a:t> I den </a:t>
            </a:r>
            <a:r>
              <a:rPr lang="en-US" sz="2500" dirty="0" err="1" smtClean="0"/>
              <a:t>italienske</a:t>
            </a:r>
            <a:r>
              <a:rPr lang="en-US" sz="2500" dirty="0" smtClean="0"/>
              <a:t> </a:t>
            </a:r>
            <a:r>
              <a:rPr lang="en-US" sz="2500" dirty="0" err="1" smtClean="0"/>
              <a:t>utgaven</a:t>
            </a:r>
            <a:r>
              <a:rPr lang="en-US" sz="2500" dirty="0" smtClean="0"/>
              <a:t> </a:t>
            </a:r>
            <a:r>
              <a:rPr lang="en-US" sz="2500" dirty="0" err="1" smtClean="0"/>
              <a:t>av</a:t>
            </a:r>
            <a:r>
              <a:rPr lang="en-US" sz="2500" dirty="0" smtClean="0"/>
              <a:t> den store </a:t>
            </a:r>
            <a:r>
              <a:rPr lang="en-US" sz="2500" dirty="0" err="1" smtClean="0"/>
              <a:t>striden</a:t>
            </a:r>
            <a:endParaRPr lang="en-US" sz="2500"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349668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4494</TotalTime>
  <Words>1726</Words>
  <Application>Microsoft Macintosh PowerPoint</Application>
  <PresentationFormat>Widescreen</PresentationFormat>
  <Paragraphs>114</Paragraphs>
  <Slides>51</Slides>
  <Notes>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Calibri</vt:lpstr>
      <vt:lpstr>Impact</vt:lpstr>
      <vt:lpstr>Arial</vt:lpstr>
      <vt:lpstr>Main Event</vt:lpstr>
      <vt:lpstr>Ellen white I 2019</vt:lpstr>
      <vt:lpstr>Utslokk ikke Ånden! Forakt ikke profetisk tale, men prøv alt, hold fast på det gode. </vt:lpstr>
      <vt:lpstr>Adventister må spørre seg selv: Forutsier Bibelen tydelig en tid hvor nådeløse søndagslover skal bli håndhevet? De må innse at dette søndagslovs scenarioet primært er basert på Ellen Whites tolkning av profetiene i Åpenbaringsboken i hennes bok Mot Historiens Klimaks.</vt:lpstr>
      <vt:lpstr>For noen betyr dette, at søndagslovene kommer, mot alle odds, fordi ”hun sier det!” For andre betyr det at Ellen White hadde feil og at hun dermed er diskvalifisert til å være et profetisk fyrtårn for adventister. For meg, betyr det at mange må revidere deres forståelse av inspirasjon.  </vt:lpstr>
      <vt:lpstr>Hennes verden eksisterer ikke lenger. Den underliggende ”store fortellingen” i den ”store striden” mellom gode og onde krefter er så gjeldende som aldri før.... </vt:lpstr>
      <vt:lpstr>Men den utspiller seg på veldig annerledes måter i vårt sekulære samfunn, som har en helt annen religiøs og kulturell sammensetning. Det er opp til oss å oppfatte hvordan denne ”store striden” utspiller seg i vår vestlige verden i det 21. århundret.   </vt:lpstr>
      <vt:lpstr>PowerPoint Presentation</vt:lpstr>
      <vt:lpstr>Forfatteren er ikledd drakten til en overbevist og glødende protestant, som forsvarer Protestantismens grunnleggende prinsipp, Sola Scriptura. Og hun gjør det som en datter av sin tid. </vt:lpstr>
      <vt:lpstr>Enhver forfatter er et barn av sin egen tid og kultur. Ellen G. White er ikke noe unntak til denne regelen. Faktisk, hvis ikke vi husker dette, står vi i fare for å bruke denne boken på feil måte. </vt:lpstr>
      <vt:lpstr>Påvirket av kultur? </vt:lpstr>
      <vt:lpstr>Påvirket av kultur?  JA! </vt:lpstr>
      <vt:lpstr>It is the nicest and most important work that ever yet was done to touch the wrongs of another. </vt:lpstr>
      <vt:lpstr>Little did the gay, thoughtless youth, as he went out from his father’s gate, dream of the ache and longing left in that father’s heart. When he danced and feasted with his wild companions, little did he think of the shadow that had fallen on his home. </vt:lpstr>
      <vt:lpstr>The disciples prayed with intense earnestness for a fitness to meet men and in their daily intercourse to speak words that would lead sinners to Christ. </vt:lpstr>
      <vt:lpstr>betydningen</vt:lpstr>
      <vt:lpstr>Og hvis jentene til gjengjeld, kunne lære å klargjøre og kjøre en hest, og å bruke sag og hammer så vel som rive og hakke, ville de bli bedre i stand til å møte livets nødsituasjoner.</vt:lpstr>
      <vt:lpstr>Og hvis jentene til gjengjeld, kunne lære å klargjøre og kjøre en hest, og å bruke sag og hammer så vel som rive og hakke, ville de bli bedre i stand til å møte livets nødsituasjoner.</vt:lpstr>
      <vt:lpstr>PowerPoint Presentation</vt:lpstr>
      <vt:lpstr>Påvirket av kultur? </vt:lpstr>
      <vt:lpstr>Påvirket av kultur?  NEI!</vt:lpstr>
      <vt:lpstr>Påvirket av kultur? Nei!</vt:lpstr>
      <vt:lpstr>Påvirket av kultur? Nei!</vt:lpstr>
      <vt:lpstr>Påvirket av kultur? Nei!</vt:lpstr>
      <vt:lpstr>PowerPoint Presentation</vt:lpstr>
      <vt:lpstr>Mars, 1858</vt:lpstr>
      <vt:lpstr>Hun skriver at hun ofte var klar over Guds englers nærvær da hun skrev og at Gud igjen og igjen viste de samme tingene til henne i syner da hun skrev denne boken! </vt:lpstr>
      <vt:lpstr>”Jeg ble beveget av Guds Ånd til å skrive denne boken, og mens jeg jobbet med den følte jeg en stor byrde på min sjel... Herren har vist meg ting som er kritisk viktig i denne tiden og tiden som kommer. Jeg har blitt beordret med ordene: </vt:lpstr>
      <vt:lpstr> ‘Skriv i en bok de tingene du har sett og hørt, og la det gå ut til alle folk...’ Jeg har blitt vekket opp kl 1, 2 og 3 på morgenen med tanker sterkt innprentet i mitt sinn som om de var talt av Guds røst. Jeg ble vist at mange av våre egne sover i sine synder, og selv om de hevder å være kristne så kommer de gå fortapt hvis de ikke blir omvendt...   </vt:lpstr>
      <vt:lpstr>Jeg ble fortalt at det ikke var noen tid å miste. Appellene og advarslene må bli gitt; våre menigheter må vekkes opp, de må bli undervist, slik at de kan gi advarselen til alle de overhodet kan klare å nå... Jeg ble vist at mange ville lytte til advarselen... </vt:lpstr>
      <vt:lpstr>Idet tilstanden til menigheten og verden ble åpnet for meg og jeg så de fryktelige begivenheter som ligger like foran oss, så ble jeg skremt; og natt etter natt, mens alle i huset lå og sov, skrev jeg ned de tingene Gud gav meg... </vt:lpstr>
      <vt:lpstr>Er dette arbeidet fra Herren? Jeg vet at det er det, og vårt folk påstår seg også å tro det. Advarselen og instruksjonen i denne boken er essensiell for alle som bekjenner seg til å tro på sannheten for vår tid.”</vt:lpstr>
      <vt:lpstr>”Denne boken inneholder et budskap folket må ha, et spesielt lys Gud har gitt til sitt folk. Guds engler vil forberede veien for disse bøkene i menneskers hjerter.”</vt:lpstr>
      <vt:lpstr>MHK burde selges overalt. Den inneholder sannheten for vår tid – sannheten som skal forkynnes i alle deler av verden. Ingenting skal burde hindre salget av denne boken. </vt:lpstr>
      <vt:lpstr>”‘Mot Historiens Klimaks’ burde spres vidt og bredt... Jeg er mer ivrig etter å se en vid utbredelse av denne boken enn noen av de bøkene jeg har skrevet; for  i Mot Historiens Klimaks er det siste advarsels budskap til verden gitt mer tydelig enn i noen andre av mine bøker.” </vt:lpstr>
      <vt:lpstr>Spørsmål til ettertanke...</vt:lpstr>
      <vt:lpstr>Var hennes tro og budskap formet av kulturen eller var formidlingen av den anpasset for å nå folk i en viss kultur?</vt:lpstr>
      <vt:lpstr>Hvis Bibelen som ble skrevet for 2000+ år siden er høyst relevant i dag, hvorfor skulle ikke Ellen White’s budskap, skrevet for drøyt 100 år siden kunne være svært relevante i dag? </vt:lpstr>
      <vt:lpstr>Er deler av det hun skriver bare hennes egne meninger eller tolkninger? Er deler av det hun skrev ikke inspirert men bare et produkt av hennes kultur?</vt:lpstr>
      <vt:lpstr>I disse brevene som jeg skriver, i vitnesbyrdene jeg formidler, så presenterer jeg for dere det Herren har vist meg. Jeg skriver ikke en eneste artikkel i bladet for bare å uttrykke mine egne idéer. Det er det Gud har åpenbart for meg i syner – dyrebare lysstråler som skinner fra tronen. </vt:lpstr>
      <vt:lpstr>Det er tilfelle angående artiklene i våre blader og i mine mange bøker. Jeg har blitt instruert i samsvar med Ordet og forordningene i Guds lov. Jeg har blitt veiledet i utvalget av Kristi undervisning. Er ikke standpunktene i mine skrifter i harmoni med Jesu Kristi lære? </vt:lpstr>
      <vt:lpstr>Var budskapene Gud sendte ment bare for hennes tid eller også for oss i dag?</vt:lpstr>
      <vt:lpstr>Fysisk har jeg alltid vært som et svakt leirkar; og selv i min høye alder fortsetter Herren ved Den Hellige Ånd å bevege meg til å skrive de viktigste bøker som noen gang er blitt gjort tilgjengelige for menighetene og verden. </vt:lpstr>
      <vt:lpstr>Herren beviser hva Han kan gjøre gjennom svake redskap. Levetiden som Han gir meg, vil jeg bruke til Hans ære. Og når Han måtte se det passende å la meg hvile, skal Hans budskap ha en enda større vital kraft enn da det svake redskapet de ble levert gjennom, levde.” </vt:lpstr>
      <vt:lpstr>Var budskapene Gud gav henne ment til å være kun inspirerende andaktslesning for de som måtte ønske, eller er det noe som vi virkelig trenger å lese og studere i disse siste dager?</vt:lpstr>
      <vt:lpstr>Det er Satans særlige mål å hindre dette lyset i å nå Guds folk, som så desperat trenger det midt under de siste dagers store farer.”</vt:lpstr>
      <vt:lpstr>PowerPoint Presentation</vt:lpstr>
      <vt:lpstr>Tro på Herren deres Gud, så skal dere være trygge. Tro på Hans profeter, så skal dere ha framgang. </vt:lpstr>
      <vt:lpstr>The exhibitions in the bicycle craze are an offense to God. His wrath is kindled against those who do such things. </vt:lpstr>
      <vt:lpstr>Instead of investing one hundred dollars in a bicycle, you would consider the matter well, lest it might be at the price of souls for whom Christ died, and for whom he has made you responsible.</vt:lpstr>
      <vt:lpstr>Idet Adventistkirken over hele verden studerer Åpenbaringsboken i dette kvartalet, er det viktig å huske på at våre negative meninger om katolisismen ble utviklet i denne sterke anti-katolske konteksten.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394</cp:revision>
  <dcterms:created xsi:type="dcterms:W3CDTF">2017-12-03T07:58:11Z</dcterms:created>
  <dcterms:modified xsi:type="dcterms:W3CDTF">2019-03-09T08:49:38Z</dcterms:modified>
</cp:coreProperties>
</file>